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5"/>
  </p:notesMasterIdLst>
  <p:handoutMasterIdLst>
    <p:handoutMasterId r:id="rId36"/>
  </p:handoutMasterIdLst>
  <p:sldIdLst>
    <p:sldId id="256" r:id="rId2"/>
    <p:sldId id="350" r:id="rId3"/>
    <p:sldId id="311" r:id="rId4"/>
    <p:sldId id="314" r:id="rId5"/>
    <p:sldId id="312" r:id="rId6"/>
    <p:sldId id="313" r:id="rId7"/>
    <p:sldId id="315" r:id="rId8"/>
    <p:sldId id="316" r:id="rId9"/>
    <p:sldId id="317" r:id="rId10"/>
    <p:sldId id="318" r:id="rId11"/>
    <p:sldId id="319" r:id="rId12"/>
    <p:sldId id="320" r:id="rId13"/>
    <p:sldId id="345" r:id="rId14"/>
    <p:sldId id="321" r:id="rId15"/>
    <p:sldId id="322" r:id="rId16"/>
    <p:sldId id="323" r:id="rId17"/>
    <p:sldId id="334" r:id="rId18"/>
    <p:sldId id="340" r:id="rId19"/>
    <p:sldId id="344" r:id="rId20"/>
    <p:sldId id="335" r:id="rId21"/>
    <p:sldId id="336" r:id="rId22"/>
    <p:sldId id="337" r:id="rId23"/>
    <p:sldId id="348" r:id="rId24"/>
    <p:sldId id="326" r:id="rId25"/>
    <p:sldId id="327" r:id="rId26"/>
    <p:sldId id="328" r:id="rId27"/>
    <p:sldId id="329" r:id="rId28"/>
    <p:sldId id="330" r:id="rId29"/>
    <p:sldId id="346" r:id="rId30"/>
    <p:sldId id="338" r:id="rId31"/>
    <p:sldId id="331" r:id="rId32"/>
    <p:sldId id="332" r:id="rId33"/>
    <p:sldId id="333" r:id="rId34"/>
  </p:sldIdLst>
  <p:sldSz cx="9144000" cy="6858000" type="screen4x3"/>
  <p:notesSz cx="6740525" cy="9920288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33CC"/>
    <a:srgbClr val="008080"/>
    <a:srgbClr val="FF0000"/>
    <a:srgbClr val="009900"/>
    <a:srgbClr val="9900FF"/>
    <a:srgbClr val="00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9" autoAdjust="0"/>
    <p:restoredTop sz="94663" autoAdjust="0"/>
  </p:normalViewPr>
  <p:slideViewPr>
    <p:cSldViewPr>
      <p:cViewPr varScale="1">
        <p:scale>
          <a:sx n="85" d="100"/>
          <a:sy n="85" d="100"/>
        </p:scale>
        <p:origin x="9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210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DCB0D60F-D126-4F8B-8DA1-22F764BD16EB}" type="datetimeFigureOut">
              <a:rPr lang="en-GB"/>
              <a:pPr>
                <a:defRPr/>
              </a:pPr>
              <a:t>16/06/2014</a:t>
            </a:fld>
            <a:endParaRPr lang="en-GB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21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421813"/>
            <a:ext cx="2921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290D54AA-2379-497E-9CCE-9775B0B22A9C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475051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688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7938" y="0"/>
            <a:ext cx="2921000" cy="49688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ADBD6588-993F-4B76-8836-754B19BDEA46}" type="datetimeFigureOut">
              <a:rPr lang="hr-HR"/>
              <a:pPr>
                <a:defRPr/>
              </a:pPr>
              <a:t>16.6.2014.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3" tIns="45542" rIns="91083" bIns="45542" rtlCol="0" anchor="ctr"/>
          <a:lstStyle/>
          <a:p>
            <a:pPr lvl="0"/>
            <a:endParaRPr lang="hr-HR" noProof="0" smtClean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100" y="4713288"/>
            <a:ext cx="5394325" cy="4462462"/>
          </a:xfrm>
          <a:prstGeom prst="rect">
            <a:avLst/>
          </a:prstGeom>
        </p:spPr>
        <p:txBody>
          <a:bodyPr vert="horz" lIns="91083" tIns="45542" rIns="91083" bIns="45542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21000" cy="496887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7938" y="9421813"/>
            <a:ext cx="2921000" cy="496887"/>
          </a:xfrm>
          <a:prstGeom prst="rect">
            <a:avLst/>
          </a:prstGeom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BE9758EA-0E18-4820-A440-04B5CAC9CB2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447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21336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pic>
        <p:nvPicPr>
          <p:cNvPr id="5" name="Picture 21" descr="EN Logo za PP templ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765175"/>
            <a:ext cx="27527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EN traka za PP templ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0663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3263" y="2924944"/>
            <a:ext cx="7772400" cy="984250"/>
          </a:xfrm>
        </p:spPr>
        <p:txBody>
          <a:bodyPr/>
          <a:lstStyle>
            <a:lvl1pPr>
              <a:defRPr sz="4300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5538" y="4293096"/>
            <a:ext cx="68580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B25CB-F795-4E33-A6D3-B2445E1008C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4080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9D81B-BB41-447A-94C8-3B486DF0721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492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56388" y="381000"/>
            <a:ext cx="2065337" cy="57499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46788" cy="57499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67CD8-D680-4737-B9A8-C74A5554355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34134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2125" y="381000"/>
            <a:ext cx="8229600" cy="9906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39EF0-F97D-40D4-BF99-970663EA136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4622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435EF-3335-4FBD-AB7F-002927ABC6F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4729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F5C54-9AA9-4509-91DA-4FC1D319831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3665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08A46-026E-45F7-9455-F92511B2816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789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727A6-2206-4D7A-BE1F-8BF14DB08D3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8492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25B37-DBE6-4CAB-8FB5-11740DFC83A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320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D90D0-DE04-49EB-A3D0-D856EBEDA7D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071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2AF9E-A0AA-40DD-B911-E4E5C2EAB03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5543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Pritisnite ikonu za dodavanje slike</a:t>
            </a:r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E2AB5-99E0-4759-8FC5-D57EC4D1AD2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4655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2125" y="3810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 naslova matrice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anose="020B0604030504040204" pitchFamily="34" charset="0"/>
              </a:defRPr>
            </a:lvl1pPr>
          </a:lstStyle>
          <a:p>
            <a:fld id="{BA980A0A-F1D9-487E-B960-6A4BD7B65CE6}" type="slidenum">
              <a:rPr lang="hr-HR" altLang="sr-Latn-RS"/>
              <a:pPr/>
              <a:t>‹#›</a:t>
            </a:fld>
            <a:endParaRPr lang="hr-HR" altLang="sr-Latn-R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pic>
        <p:nvPicPr>
          <p:cNvPr id="6152" name="Picture 13" descr="EN traka za PP templa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0663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Life L2" pitchFamily="18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anose="05000000000000000000" pitchFamily="2" charset="2"/>
        <a:buChar char="p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anose="05000000000000000000" pitchFamily="2" charset="2"/>
        <a:buChar char="n"/>
        <a:defRPr sz="20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anose="05000000000000000000" pitchFamily="2" charset="2"/>
        <a:buChar char="p"/>
        <a:defRPr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anose="05000000000000000000" pitchFamily="2" charset="2"/>
        <a:buChar char="§"/>
        <a:defRPr sz="16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anose="05000000000000000000" pitchFamily="2" charset="2"/>
        <a:buChar char="§"/>
        <a:defRPr sz="14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itchFamily="2" charset="2"/>
        <a:buChar char="§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itchFamily="2" charset="2"/>
        <a:buChar char="§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itchFamily="2" charset="2"/>
        <a:buChar char="§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80000"/>
        <a:buFont typeface="Wingdings" pitchFamily="2" charset="2"/>
        <a:buChar char="§"/>
        <a:defRPr sz="1400">
          <a:solidFill>
            <a:srgbClr val="4D4D4D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6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3263" y="3165475"/>
            <a:ext cx="7772400" cy="984250"/>
          </a:xfrm>
        </p:spPr>
        <p:txBody>
          <a:bodyPr/>
          <a:lstStyle/>
          <a:p>
            <a:r>
              <a:rPr lang="en-GB" altLang="sr-Latn-RS" sz="2800" smtClean="0">
                <a:solidFill>
                  <a:srgbClr val="C00000"/>
                </a:solidFill>
              </a:rPr>
              <a:t>MACROPRUDENTIAL POLICY </a:t>
            </a:r>
            <a:r>
              <a:rPr lang="hr-HR" altLang="sr-Latn-RS" sz="2800" smtClean="0">
                <a:solidFill>
                  <a:srgbClr val="C00000"/>
                </a:solidFill>
              </a:rPr>
              <a:t/>
            </a:r>
            <a:br>
              <a:rPr lang="hr-HR" altLang="sr-Latn-RS" sz="2800" smtClean="0">
                <a:solidFill>
                  <a:srgbClr val="C00000"/>
                </a:solidFill>
              </a:rPr>
            </a:br>
            <a:r>
              <a:rPr lang="en-GB" altLang="sr-Latn-RS" sz="2800" smtClean="0">
                <a:solidFill>
                  <a:srgbClr val="C00000"/>
                </a:solidFill>
              </a:rPr>
              <a:t>IN CENTRAL AND EASTERN EUROPEAN COUNTRIES – IS THERE SOMETHING </a:t>
            </a:r>
            <a:r>
              <a:rPr lang="hr-HR" altLang="sr-Latn-RS" sz="2800" smtClean="0">
                <a:solidFill>
                  <a:srgbClr val="C00000"/>
                </a:solidFill>
              </a:rPr>
              <a:t/>
            </a:r>
            <a:br>
              <a:rPr lang="hr-HR" altLang="sr-Latn-RS" sz="2800" smtClean="0">
                <a:solidFill>
                  <a:srgbClr val="C00000"/>
                </a:solidFill>
              </a:rPr>
            </a:br>
            <a:r>
              <a:rPr lang="en-GB" altLang="sr-Latn-RS" sz="2800" smtClean="0">
                <a:solidFill>
                  <a:srgbClr val="C00000"/>
                </a:solidFill>
              </a:rPr>
              <a:t>WE SHOULD LEARN?</a:t>
            </a:r>
            <a:r>
              <a:rPr lang="hr-HR" altLang="sr-Latn-RS" sz="2800" smtClean="0">
                <a:solidFill>
                  <a:srgbClr val="C00000"/>
                </a:solidFill>
              </a:rPr>
              <a:t>* </a:t>
            </a:r>
            <a:endParaRPr lang="en-GB" altLang="sr-Latn-RS" sz="2800" smtClean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0463" y="4292600"/>
            <a:ext cx="6858000" cy="533400"/>
          </a:xfrm>
        </p:spPr>
        <p:txBody>
          <a:bodyPr/>
          <a:lstStyle/>
          <a:p>
            <a:r>
              <a:rPr lang="hr-HR" altLang="sr-Latn-RS" sz="2400" smtClean="0"/>
              <a:t>Mirna Dumicic</a:t>
            </a:r>
            <a:endParaRPr lang="en-GB" altLang="sr-Latn-RS" sz="2400" smtClean="0"/>
          </a:p>
        </p:txBody>
      </p:sp>
      <p:sp>
        <p:nvSpPr>
          <p:cNvPr id="8196" name="Rezervirano mjesto broja slajd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243840-CA88-4A81-91D5-C84411D83839}" type="slidenum">
              <a:rPr lang="hr-HR" altLang="sr-Latn-RS"/>
              <a:pPr/>
              <a:t>1</a:t>
            </a:fld>
            <a:endParaRPr lang="hr-HR" altLang="sr-Latn-RS"/>
          </a:p>
        </p:txBody>
      </p:sp>
      <p:sp>
        <p:nvSpPr>
          <p:cNvPr id="8197" name="Rectangle 3"/>
          <p:cNvSpPr txBox="1">
            <a:spLocks noChangeArrowheads="1"/>
          </p:cNvSpPr>
          <p:nvPr/>
        </p:nvSpPr>
        <p:spPr bwMode="auto">
          <a:xfrm>
            <a:off x="179388" y="5949950"/>
            <a:ext cx="84248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3300"/>
              </a:buClr>
              <a:buSzPct val="80000"/>
            </a:pPr>
            <a:endParaRPr lang="hr-HR" altLang="sr-Latn-RS">
              <a:solidFill>
                <a:srgbClr val="4D4D4D"/>
              </a:solidFill>
              <a:latin typeface="Life L2" panose="02020602060305020304" pitchFamily="18" charset="-18"/>
            </a:endParaRPr>
          </a:p>
          <a:p>
            <a:pPr algn="ctr" eaLnBrk="1" hangingPunct="1">
              <a:spcBef>
                <a:spcPct val="20000"/>
              </a:spcBef>
              <a:buClr>
                <a:srgbClr val="FF3300"/>
              </a:buClr>
              <a:buSzPct val="80000"/>
            </a:pPr>
            <a:r>
              <a:rPr lang="en-GB" altLang="sr-Latn-RS" sz="1000">
                <a:latin typeface="Verdana" panose="020B0604030504040204" pitchFamily="34" charset="0"/>
              </a:rPr>
              <a:t>*The views expressed in this paper are those of the author and do not necessarily reflect the views of the </a:t>
            </a:r>
            <a:r>
              <a:rPr lang="hr-HR" altLang="sr-Latn-RS" sz="1000">
                <a:latin typeface="Verdana" panose="020B0604030504040204" pitchFamily="34" charset="0"/>
              </a:rPr>
              <a:t>CNB.</a:t>
            </a:r>
          </a:p>
        </p:txBody>
      </p:sp>
      <p:pic>
        <p:nvPicPr>
          <p:cNvPr id="8198" name="Picture 8" descr="dec-logo-pap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5084763"/>
            <a:ext cx="8636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smtClean="0"/>
              <a:t>Intensity of Use of </a:t>
            </a:r>
            <a:r>
              <a:rPr lang="hr-HR" altLang="sr-Latn-RS" smtClean="0"/>
              <a:t>MPP in Europe</a:t>
            </a:r>
            <a:r>
              <a:rPr lang="en-GB" altLang="sr-Latn-RS" smtClean="0"/>
              <a:t> </a:t>
            </a:r>
            <a:endParaRPr lang="hr-HR" altLang="sr-Latn-RS" smtClean="0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44675"/>
            <a:ext cx="4968875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sr-Latn-RS" sz="2000" smtClean="0"/>
              <a:t>Primarily used by CEE countries </a:t>
            </a:r>
            <a:r>
              <a:rPr lang="en-GB" altLang="sr-Latn-RS" sz="2000" smtClean="0">
                <a:solidFill>
                  <a:schemeClr val="hlink"/>
                </a:solidFill>
              </a:rPr>
              <a:t>(marked yellow) </a:t>
            </a:r>
          </a:p>
          <a:p>
            <a:pPr>
              <a:lnSpc>
                <a:spcPct val="90000"/>
              </a:lnSpc>
            </a:pPr>
            <a:endParaRPr lang="en-GB" altLang="sr-Latn-RS" sz="200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To "get the feeling" about MPP - simple linear regressions</a:t>
            </a:r>
          </a:p>
          <a:p>
            <a:pPr>
              <a:lnSpc>
                <a:spcPct val="90000"/>
              </a:lnSpc>
            </a:pPr>
            <a:endParaRPr lang="en-GB" altLang="sr-Latn-RS" sz="2000" smtClean="0"/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MPP intensity vs. macroeconomic, monetary and financial characteristics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r-Latn-RS" sz="2000" smtClean="0"/>
              <a:t> </a:t>
            </a:r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flow variables – avg</a:t>
            </a:r>
            <a:r>
              <a:rPr lang="hr-HR" altLang="sr-Latn-RS" sz="2000" smtClean="0"/>
              <a:t>.</a:t>
            </a:r>
            <a:r>
              <a:rPr lang="en-GB" altLang="sr-Latn-RS" sz="2000" smtClean="0"/>
              <a:t> 2000 - 2004</a:t>
            </a:r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stock variables - end 2000 or 2004</a:t>
            </a:r>
            <a:endParaRPr lang="hr-HR" altLang="sr-Latn-RS" sz="2000" smtClean="0"/>
          </a:p>
          <a:p>
            <a:pPr>
              <a:lnSpc>
                <a:spcPct val="90000"/>
              </a:lnSpc>
            </a:pPr>
            <a:endParaRPr lang="hr-HR" altLang="sr-Latn-RS" sz="2000" smtClean="0"/>
          </a:p>
        </p:txBody>
      </p:sp>
      <p:sp>
        <p:nvSpPr>
          <p:cNvPr id="15364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F380B2A-74C5-4F65-83E4-435B68834207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10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771775" y="6165850"/>
            <a:ext cx="24828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altLang="x-none" sz="900" smtClean="0">
                <a:latin typeface="Verdana" pitchFamily="34" charset="0"/>
              </a:rPr>
              <a:t>Source: Lim et al. (2011)</a:t>
            </a:r>
            <a:r>
              <a:rPr lang="hr-HR" altLang="x-none" sz="900" smtClean="0"/>
              <a:t>,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r-HR" altLang="x-none" sz="900" smtClean="0"/>
              <a:t>central banks, author’s calculations</a:t>
            </a:r>
          </a:p>
        </p:txBody>
      </p:sp>
      <p:pic>
        <p:nvPicPr>
          <p:cNvPr id="15366" name="Picture 3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19563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90600"/>
          </a:xfrm>
        </p:spPr>
        <p:txBody>
          <a:bodyPr/>
          <a:lstStyle/>
          <a:p>
            <a:pPr marL="533400" indent="-533400"/>
            <a:r>
              <a:rPr lang="en-GB" altLang="sr-Latn-RS" smtClean="0"/>
              <a:t>Macroeconomic Characteristics and </a:t>
            </a:r>
            <a:r>
              <a:rPr lang="hr-HR" altLang="sr-Latn-RS" smtClean="0"/>
              <a:t>MPP</a:t>
            </a:r>
            <a:r>
              <a:rPr lang="en-GB" altLang="sr-Latn-RS" b="1" smtClean="0"/>
              <a:t> </a:t>
            </a:r>
            <a:endParaRPr lang="hr-HR" altLang="sr-Latn-RS" b="1" smtClean="0"/>
          </a:p>
        </p:txBody>
      </p:sp>
      <p:sp>
        <p:nvSpPr>
          <p:cNvPr id="308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DD3067F-34A8-4EA1-A54E-3002A0690B41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11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graphicFrame>
        <p:nvGraphicFramePr>
          <p:cNvPr id="3074" name="Grafikon 1"/>
          <p:cNvGraphicFramePr>
            <a:graphicFrameLocks/>
          </p:cNvGraphicFramePr>
          <p:nvPr/>
        </p:nvGraphicFramePr>
        <p:xfrm>
          <a:off x="17687925" y="13725525"/>
          <a:ext cx="42576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Grafikon" r:id="rId3" imgW="4257675" imgH="3057525" progId="Excel.Chart.8">
                  <p:embed/>
                </p:oleObj>
              </mc:Choice>
              <mc:Fallback>
                <p:oleObj name="Grafikon" r:id="rId3" imgW="4257675" imgH="3057525" progId="Excel.Chart.8">
                  <p:embed/>
                  <p:pic>
                    <p:nvPicPr>
                      <p:cNvPr id="0" name="Grafikon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7925" y="13725525"/>
                        <a:ext cx="42576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Grafikon 7"/>
          <p:cNvGraphicFramePr>
            <a:graphicFrameLocks/>
          </p:cNvGraphicFramePr>
          <p:nvPr/>
        </p:nvGraphicFramePr>
        <p:xfrm>
          <a:off x="17697450" y="20335875"/>
          <a:ext cx="42576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Grafikon" r:id="rId5" imgW="4257675" imgH="3057525" progId="Excel.Chart.8">
                  <p:embed/>
                </p:oleObj>
              </mc:Choice>
              <mc:Fallback>
                <p:oleObj name="Grafikon" r:id="rId5" imgW="4257675" imgH="3057525" progId="Excel.Chart.8">
                  <p:embed/>
                  <p:pic>
                    <p:nvPicPr>
                      <p:cNvPr id="0" name="Grafikon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97450" y="20335875"/>
                        <a:ext cx="42576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Grafikon 8"/>
          <p:cNvGraphicFramePr>
            <a:graphicFrameLocks/>
          </p:cNvGraphicFramePr>
          <p:nvPr/>
        </p:nvGraphicFramePr>
        <p:xfrm>
          <a:off x="17687925" y="17040225"/>
          <a:ext cx="42576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Grafikon" r:id="rId7" imgW="4257675" imgH="3057525" progId="Excel.Chart.8">
                  <p:embed/>
                </p:oleObj>
              </mc:Choice>
              <mc:Fallback>
                <p:oleObj name="Grafikon" r:id="rId7" imgW="4257675" imgH="3057525" progId="Excel.Chart.8">
                  <p:embed/>
                  <p:pic>
                    <p:nvPicPr>
                      <p:cNvPr id="0" name="Grafikon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7925" y="17040225"/>
                        <a:ext cx="42576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Grafikon 55"/>
          <p:cNvGraphicFramePr>
            <a:graphicFrameLocks/>
          </p:cNvGraphicFramePr>
          <p:nvPr/>
        </p:nvGraphicFramePr>
        <p:xfrm>
          <a:off x="22031325" y="20345400"/>
          <a:ext cx="42576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Grafikon" r:id="rId9" imgW="4257675" imgH="3057525" progId="Excel.Chart.8">
                  <p:embed/>
                </p:oleObj>
              </mc:Choice>
              <mc:Fallback>
                <p:oleObj name="Grafikon" r:id="rId9" imgW="4257675" imgH="3057525" progId="Excel.Chart.8">
                  <p:embed/>
                  <p:pic>
                    <p:nvPicPr>
                      <p:cNvPr id="0" name="Grafikon 55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1325" y="20345400"/>
                        <a:ext cx="42576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Grafikon 11"/>
          <p:cNvGraphicFramePr>
            <a:graphicFrameLocks/>
          </p:cNvGraphicFramePr>
          <p:nvPr/>
        </p:nvGraphicFramePr>
        <p:xfrm>
          <a:off x="22012275" y="13716000"/>
          <a:ext cx="42576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Grafikon" r:id="rId11" imgW="4257675" imgH="3057525" progId="Excel.Chart.8">
                  <p:embed/>
                </p:oleObj>
              </mc:Choice>
              <mc:Fallback>
                <p:oleObj name="Grafikon" r:id="rId11" imgW="4257675" imgH="3057525" progId="Excel.Chart.8">
                  <p:embed/>
                  <p:pic>
                    <p:nvPicPr>
                      <p:cNvPr id="0" name="Grafikon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2275" y="13716000"/>
                        <a:ext cx="42576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20"/>
          <p:cNvPicPr>
            <a:picLocks noChangeAspect="1" noChangeArrowheads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144000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92150"/>
          </a:xfrm>
        </p:spPr>
        <p:txBody>
          <a:bodyPr/>
          <a:lstStyle/>
          <a:p>
            <a:r>
              <a:rPr lang="en-GB" altLang="sr-Latn-RS" smtClean="0"/>
              <a:t>Monetary Policy and </a:t>
            </a:r>
            <a:r>
              <a:rPr lang="hr-HR" altLang="sr-Latn-RS" smtClean="0"/>
              <a:t>MPP </a:t>
            </a:r>
          </a:p>
        </p:txBody>
      </p:sp>
      <p:sp>
        <p:nvSpPr>
          <p:cNvPr id="16387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3462E9-A0A6-4511-9F93-3FD2112680E2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12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765175"/>
            <a:ext cx="8748712" cy="5824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sz="2800" smtClean="0"/>
              <a:t>Credit and deposit euroisation in CEE countries</a:t>
            </a:r>
            <a:endParaRPr lang="hr-HR" altLang="sr-Latn-RS" sz="2800" smtClean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6863" y="1844675"/>
            <a:ext cx="4857750" cy="3452813"/>
          </a:xfrm>
        </p:spPr>
      </p:pic>
      <p:sp>
        <p:nvSpPr>
          <p:cNvPr id="17412" name="Content Placeholder 1"/>
          <p:cNvSpPr>
            <a:spLocks noGrp="1"/>
          </p:cNvSpPr>
          <p:nvPr>
            <p:ph sz="half" idx="2"/>
          </p:nvPr>
        </p:nvSpPr>
        <p:spPr>
          <a:xfrm>
            <a:off x="323850" y="1844675"/>
            <a:ext cx="3671888" cy="4530725"/>
          </a:xfrm>
        </p:spPr>
        <p:txBody>
          <a:bodyPr/>
          <a:lstStyle/>
          <a:p>
            <a:r>
              <a:rPr lang="hr-HR" altLang="sr-Latn-RS" sz="2000" smtClean="0"/>
              <a:t>Ususally not the same clients</a:t>
            </a:r>
          </a:p>
          <a:p>
            <a:endParaRPr lang="hr-HR" altLang="sr-Latn-RS" sz="2000" smtClean="0"/>
          </a:p>
          <a:p>
            <a:r>
              <a:rPr lang="hr-HR" altLang="sr-Latn-RS" sz="2000" smtClean="0"/>
              <a:t>CICR</a:t>
            </a:r>
          </a:p>
          <a:p>
            <a:endParaRPr lang="hr-HR" altLang="sr-Latn-RS" sz="2000" smtClean="0"/>
          </a:p>
          <a:p>
            <a:r>
              <a:rPr lang="hr-HR" altLang="sr-Latn-RS" sz="2000" smtClean="0"/>
              <a:t>Specific risks – specific measures</a:t>
            </a:r>
          </a:p>
          <a:p>
            <a:endParaRPr lang="hr-HR" altLang="sr-Latn-RS" sz="2000" smtClean="0"/>
          </a:p>
          <a:p>
            <a:r>
              <a:rPr lang="hr-HR" altLang="sr-Latn-RS" sz="2000" smtClean="0"/>
              <a:t>Limited role of CB as LOLR – fx liquidity</a:t>
            </a:r>
          </a:p>
          <a:p>
            <a:endParaRPr lang="hr-HR" altLang="sr-Latn-RS" smtClean="0"/>
          </a:p>
          <a:p>
            <a:endParaRPr lang="hr-HR" altLang="sr-Latn-RS" smtClean="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211638" y="5292725"/>
            <a:ext cx="3960812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x-none" sz="1000" dirty="0">
                <a:latin typeface="Arial" charset="0"/>
              </a:rPr>
              <a:t>Sources: IMF (2009); Lim et al. (2011); De </a:t>
            </a:r>
            <a:r>
              <a:rPr lang="en-GB" altLang="x-none" sz="1000" dirty="0" err="1">
                <a:latin typeface="Arial" charset="0"/>
              </a:rPr>
              <a:t>Nicolò</a:t>
            </a:r>
            <a:r>
              <a:rPr lang="en-GB" altLang="x-none" sz="1000" dirty="0">
                <a:latin typeface="Arial" charset="0"/>
              </a:rPr>
              <a:t> et al. (2003)</a:t>
            </a:r>
            <a:endParaRPr lang="hr-HR" altLang="x-none" sz="1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en-GB" altLang="sr-Latn-RS" smtClean="0"/>
              <a:t>Financial System Characteristics and </a:t>
            </a:r>
            <a:r>
              <a:rPr lang="hr-HR" altLang="sr-Latn-RS" smtClean="0"/>
              <a:t>MPP</a:t>
            </a:r>
          </a:p>
        </p:txBody>
      </p:sp>
      <p:sp>
        <p:nvSpPr>
          <p:cNvPr id="18435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8F05B02-3F86-41A4-B0CC-BAD9595A0674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14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62150"/>
            <a:ext cx="85915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/>
          <p:cNvSpPr>
            <a:spLocks noGrp="1"/>
          </p:cNvSpPr>
          <p:nvPr>
            <p:ph type="title" idx="4294967295"/>
          </p:nvPr>
        </p:nvSpPr>
        <p:spPr>
          <a:xfrm>
            <a:off x="457200" y="23813"/>
            <a:ext cx="8229600" cy="990600"/>
          </a:xfrm>
        </p:spPr>
        <p:txBody>
          <a:bodyPr/>
          <a:lstStyle/>
          <a:p>
            <a:pPr marL="609600" indent="-609600"/>
            <a:r>
              <a:rPr lang="hr-HR" altLang="sr-Latn-RS" sz="2400" smtClean="0"/>
              <a:t>Ordered probit vs. OLS – same conclusion – in line with simple linear regressions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313"/>
            <a:ext cx="8578850" cy="4537075"/>
          </a:xfrm>
        </p:spPr>
        <p:txBody>
          <a:bodyPr/>
          <a:lstStyle/>
          <a:p>
            <a:r>
              <a:rPr lang="hr-HR" altLang="sr-Latn-RS" sz="2000" smtClean="0"/>
              <a:t>49 countries = 24 EU + 25 Rest of the World</a:t>
            </a:r>
          </a:p>
          <a:p>
            <a:pPr>
              <a:buFont typeface="Wingdings" panose="05000000000000000000" pitchFamily="2" charset="2"/>
              <a:buNone/>
            </a:pPr>
            <a:endParaRPr lang="hr-HR" altLang="sr-Latn-RS" sz="2000" smtClean="0"/>
          </a:p>
          <a:p>
            <a:endParaRPr lang="hr-HR" altLang="sr-Latn-RS" sz="2000" smtClean="0"/>
          </a:p>
          <a:p>
            <a:endParaRPr lang="hr-HR" altLang="sr-Latn-RS" sz="2000" smtClean="0"/>
          </a:p>
          <a:p>
            <a:r>
              <a:rPr lang="en-GB" altLang="sr-Latn-RS" sz="2000" smtClean="0"/>
              <a:t>Combination of higher GDP growth rates, higher inflation and non-flexible exchange rate regimes or higher CAD or FD – led (or increased probability) of</a:t>
            </a:r>
            <a:r>
              <a:rPr lang="hr-HR" altLang="sr-Latn-RS" sz="2000" smtClean="0"/>
              <a:t> </a:t>
            </a:r>
            <a:r>
              <a:rPr lang="en-GB" altLang="sr-Latn-RS" sz="2000" smtClean="0"/>
              <a:t>more intense MPP</a:t>
            </a:r>
            <a:endParaRPr lang="hr-HR" altLang="sr-Latn-RS" sz="2000" smtClean="0"/>
          </a:p>
          <a:p>
            <a:pPr>
              <a:buFont typeface="Wingdings" panose="05000000000000000000" pitchFamily="2" charset="2"/>
              <a:buNone/>
            </a:pPr>
            <a:endParaRPr lang="en-GB" altLang="sr-Latn-RS" sz="2000" smtClean="0"/>
          </a:p>
          <a:p>
            <a:pPr lvl="1"/>
            <a:endParaRPr lang="hr-HR" altLang="sr-Latn-RS" smtClean="0"/>
          </a:p>
          <a:p>
            <a:endParaRPr lang="sr-Latn-CS" altLang="sr-Latn-RS" sz="2000" smtClean="0"/>
          </a:p>
        </p:txBody>
      </p:sp>
      <p:sp>
        <p:nvSpPr>
          <p:cNvPr id="1946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AD905A5-9DFB-415E-B0A2-D1710521D69B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15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90600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Effectiveness of </a:t>
            </a:r>
            <a:r>
              <a:rPr lang="hr-HR" altLang="sr-Latn-RS" sz="2800" smtClean="0"/>
              <a:t>MPP - </a:t>
            </a:r>
            <a:r>
              <a:rPr lang="en-GB" altLang="sr-Latn-RS" sz="2800" smtClean="0"/>
              <a:t>systemic risks related to credit activity</a:t>
            </a:r>
            <a:endParaRPr lang="hr-HR" altLang="sr-Latn-RS" sz="2800" smtClean="0"/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sr-Latn-RS" smtClean="0"/>
              <a:t>Several problems related to credit growth: </a:t>
            </a:r>
          </a:p>
          <a:p>
            <a:pPr lvl="1"/>
            <a:r>
              <a:rPr lang="en-GB" altLang="sr-Latn-RS" smtClean="0"/>
              <a:t>difficult to measure </a:t>
            </a:r>
          </a:p>
          <a:p>
            <a:pPr lvl="1"/>
            <a:r>
              <a:rPr lang="en-GB" altLang="sr-Latn-RS" smtClean="0"/>
              <a:t>not easy to determine when credit growth is excessive</a:t>
            </a:r>
          </a:p>
          <a:p>
            <a:pPr lvl="1"/>
            <a:r>
              <a:rPr lang="en-GB" altLang="sr-Latn-RS" smtClean="0"/>
              <a:t>strong credit activity not necessarily related to systemic risks</a:t>
            </a:r>
          </a:p>
          <a:p>
            <a:pPr lvl="1"/>
            <a:endParaRPr lang="en-GB" altLang="sr-Latn-RS" smtClean="0"/>
          </a:p>
          <a:p>
            <a:r>
              <a:rPr lang="en-GB" altLang="sr-Latn-RS" smtClean="0"/>
              <a:t>On the other hand:</a:t>
            </a:r>
          </a:p>
          <a:p>
            <a:pPr lvl="1"/>
            <a:r>
              <a:rPr lang="en-GB" altLang="sr-Latn-RS" smtClean="0"/>
              <a:t>literature confirms link between strong credit growth in the pre-crisis period and financial crisis</a:t>
            </a:r>
          </a:p>
          <a:p>
            <a:pPr lvl="1"/>
            <a:r>
              <a:rPr lang="en-GB" altLang="sr-Latn-RS" smtClean="0"/>
              <a:t>impossible to construct a general, comparable, systemic risk indicator</a:t>
            </a:r>
          </a:p>
          <a:p>
            <a:pPr lvl="1"/>
            <a:r>
              <a:rPr lang="en-GB" altLang="sr-Latn-RS" smtClean="0"/>
              <a:t>MPP often directly or indirectly aimed at risks related to credit growth</a:t>
            </a:r>
          </a:p>
        </p:txBody>
      </p:sp>
      <p:sp>
        <p:nvSpPr>
          <p:cNvPr id="20484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971F795-3F3F-4A8C-9826-6C9B68C83FD8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16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229600" cy="990600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Modelling effectiveness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964613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hr-HR" altLang="sr-Latn-RS" sz="2000" smtClean="0"/>
          </a:p>
          <a:p>
            <a:pPr>
              <a:lnSpc>
                <a:spcPct val="90000"/>
              </a:lnSpc>
            </a:pPr>
            <a:r>
              <a:rPr lang="hr-HR" altLang="sr-Latn-RS" sz="2000" smtClean="0"/>
              <a:t>11 CEE </a:t>
            </a:r>
            <a:r>
              <a:rPr lang="en-GB" altLang="sr-Latn-RS" sz="2000" smtClean="0"/>
              <a:t>countries, q1 2000 – q3 2008</a:t>
            </a:r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Longitudinal panel - Beck and Katz (1995, 2004) - OLS, fixed effects, cross-section SUR PCSE</a:t>
            </a:r>
          </a:p>
          <a:p>
            <a:pPr>
              <a:lnSpc>
                <a:spcPct val="90000"/>
              </a:lnSpc>
            </a:pPr>
            <a:endParaRPr lang="en-GB" altLang="sr-Latn-RS" sz="2000" smtClean="0"/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Dependant variables:</a:t>
            </a:r>
          </a:p>
          <a:p>
            <a:pPr lvl="1">
              <a:lnSpc>
                <a:spcPct val="90000"/>
              </a:lnSpc>
            </a:pPr>
            <a:r>
              <a:rPr lang="en-GB" altLang="sr-Latn-RS" smtClean="0"/>
              <a:t>total loans to </a:t>
            </a:r>
            <a:r>
              <a:rPr lang="en-GB" altLang="sr-Latn-RS" smtClean="0">
                <a:solidFill>
                  <a:srgbClr val="3333CC"/>
                </a:solidFill>
              </a:rPr>
              <a:t>corporates</a:t>
            </a:r>
            <a:r>
              <a:rPr lang="en-GB" altLang="sr-Latn-RS" smtClean="0"/>
              <a:t> and </a:t>
            </a:r>
            <a:r>
              <a:rPr lang="en-GB" altLang="sr-Latn-RS" smtClean="0">
                <a:solidFill>
                  <a:srgbClr val="3333CC"/>
                </a:solidFill>
              </a:rPr>
              <a:t>households</a:t>
            </a:r>
            <a:r>
              <a:rPr lang="en-GB" altLang="sr-Latn-RS" smtClean="0"/>
              <a:t>, total bank </a:t>
            </a:r>
            <a:r>
              <a:rPr lang="en-GB" altLang="sr-Latn-RS" smtClean="0">
                <a:solidFill>
                  <a:srgbClr val="3333CC"/>
                </a:solidFill>
              </a:rPr>
              <a:t>loans to private sector</a:t>
            </a:r>
            <a:r>
              <a:rPr lang="en-GB" altLang="sr-Latn-RS" smtClean="0"/>
              <a:t> (sa, qoq)</a:t>
            </a:r>
          </a:p>
          <a:p>
            <a:pPr>
              <a:lnSpc>
                <a:spcPct val="90000"/>
              </a:lnSpc>
            </a:pPr>
            <a:endParaRPr lang="en-GB" altLang="sr-Latn-RS" sz="2000" smtClean="0"/>
          </a:p>
          <a:p>
            <a:pPr>
              <a:lnSpc>
                <a:spcPct val="90000"/>
              </a:lnSpc>
            </a:pPr>
            <a:r>
              <a:rPr lang="en-GB" altLang="sr-Latn-RS" sz="2000" smtClean="0"/>
              <a:t>Independent variables</a:t>
            </a:r>
          </a:p>
          <a:p>
            <a:pPr lvl="1">
              <a:lnSpc>
                <a:spcPct val="90000"/>
              </a:lnSpc>
            </a:pPr>
            <a:r>
              <a:rPr lang="en-GB" altLang="sr-Latn-RS" smtClean="0"/>
              <a:t>lagged dependant variable (Kristenssen et al., 2003, B&amp;K, 2004), real GDP (qoq), interest rates (hh, corp., total) and</a:t>
            </a:r>
          </a:p>
          <a:p>
            <a:pPr lvl="1">
              <a:lnSpc>
                <a:spcPct val="90000"/>
              </a:lnSpc>
            </a:pPr>
            <a:r>
              <a:rPr lang="en-GB" altLang="sr-Latn-RS" smtClean="0"/>
              <a:t>MPP measures and instruments: </a:t>
            </a:r>
          </a:p>
          <a:p>
            <a:pPr lvl="2">
              <a:lnSpc>
                <a:spcPct val="90000"/>
              </a:lnSpc>
            </a:pPr>
            <a:r>
              <a:rPr lang="en-GB" altLang="sr-Latn-RS" sz="2000" smtClean="0"/>
              <a:t>credit growth restrictions, CR, RW, LTV, DTI, limits on currency and maturity mismatch, RRs, provisioning requirements</a:t>
            </a:r>
            <a:r>
              <a:rPr lang="hr-HR" altLang="sr-Latn-RS" sz="2000" smtClean="0"/>
              <a:t>,</a:t>
            </a:r>
            <a:r>
              <a:rPr lang="en-GB" altLang="sr-Latn-RS" sz="2000" smtClean="0"/>
              <a:t> </a:t>
            </a:r>
            <a:r>
              <a:rPr lang="hr-HR" altLang="sr-Latn-RS" sz="2000" smtClean="0"/>
              <a:t>MPP</a:t>
            </a:r>
            <a:r>
              <a:rPr lang="en-GB" altLang="sr-Latn-RS" sz="2000" smtClean="0"/>
              <a:t> intensity</a:t>
            </a:r>
            <a:endParaRPr lang="hr-HR" altLang="sr-Latn-RS" sz="2000" smtClean="0"/>
          </a:p>
        </p:txBody>
      </p:sp>
      <p:sp>
        <p:nvSpPr>
          <p:cNvPr id="21508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E972D88-F58C-4B11-94E8-AE065D2F800B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17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800" smtClean="0"/>
              <a:t>V</a:t>
            </a:r>
            <a:r>
              <a:rPr lang="en-GB" altLang="sr-Latn-RS" sz="2800" smtClean="0"/>
              <a:t>ariables constructed to reflect the use of individual</a:t>
            </a:r>
            <a:r>
              <a:rPr lang="hr-HR" altLang="sr-Latn-RS" sz="2800" smtClean="0"/>
              <a:t> MP instruments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8229600" cy="3811587"/>
          </a:xfrm>
        </p:spPr>
        <p:txBody>
          <a:bodyPr/>
          <a:lstStyle/>
          <a:p>
            <a:r>
              <a:rPr lang="hr-HR" altLang="sr-Latn-RS" smtClean="0">
                <a:solidFill>
                  <a:srgbClr val="3333CC"/>
                </a:solidFill>
              </a:rPr>
              <a:t>S</a:t>
            </a:r>
            <a:r>
              <a:rPr lang="en-GB" altLang="sr-Latn-RS" smtClean="0">
                <a:solidFill>
                  <a:srgbClr val="3333CC"/>
                </a:solidFill>
              </a:rPr>
              <a:t>imple binary variables</a:t>
            </a:r>
            <a:r>
              <a:rPr lang="en-GB" altLang="sr-Latn-RS" smtClean="0"/>
              <a:t> </a:t>
            </a:r>
            <a:r>
              <a:rPr lang="hr-HR" altLang="sr-Latn-RS" smtClean="0"/>
              <a:t>- </a:t>
            </a:r>
            <a:r>
              <a:rPr lang="en-GB" altLang="sr-Latn-RS" smtClean="0"/>
              <a:t> 1 when measure is being used or when it is “tighter” than average</a:t>
            </a:r>
            <a:endParaRPr lang="hr-HR" altLang="sr-Latn-RS" smtClean="0"/>
          </a:p>
          <a:p>
            <a:pPr>
              <a:buFont typeface="Wingdings" panose="05000000000000000000" pitchFamily="2" charset="2"/>
              <a:buNone/>
            </a:pPr>
            <a:r>
              <a:rPr lang="en-GB" altLang="sr-Latn-RS" smtClean="0"/>
              <a:t> </a:t>
            </a:r>
            <a:endParaRPr lang="hr-HR" altLang="sr-Latn-RS" smtClean="0"/>
          </a:p>
          <a:p>
            <a:r>
              <a:rPr lang="hr-HR" altLang="sr-Latn-RS" smtClean="0">
                <a:solidFill>
                  <a:srgbClr val="3333CC"/>
                </a:solidFill>
              </a:rPr>
              <a:t>S</a:t>
            </a:r>
            <a:r>
              <a:rPr lang="en-GB" altLang="sr-Latn-RS" smtClean="0">
                <a:solidFill>
                  <a:srgbClr val="3333CC"/>
                </a:solidFill>
              </a:rPr>
              <a:t>tepwise variables</a:t>
            </a:r>
            <a:r>
              <a:rPr lang="en-GB" altLang="sr-Latn-RS" smtClean="0"/>
              <a:t> </a:t>
            </a:r>
            <a:r>
              <a:rPr lang="hr-HR" altLang="sr-Latn-RS" smtClean="0"/>
              <a:t>- </a:t>
            </a:r>
            <a:r>
              <a:rPr lang="en-GB" altLang="sr-Latn-RS" smtClean="0"/>
              <a:t>increase or decrease depending on whether </a:t>
            </a:r>
            <a:r>
              <a:rPr lang="hr-HR" altLang="sr-Latn-RS" smtClean="0"/>
              <a:t>MPP</a:t>
            </a:r>
            <a:r>
              <a:rPr lang="en-GB" altLang="sr-Latn-RS" smtClean="0"/>
              <a:t> was tightening or loosening </a:t>
            </a:r>
            <a:endParaRPr lang="hr-HR" altLang="sr-Latn-RS" smtClean="0"/>
          </a:p>
          <a:p>
            <a:endParaRPr lang="hr-HR" altLang="sr-Latn-RS" smtClean="0"/>
          </a:p>
          <a:p>
            <a:r>
              <a:rPr lang="hr-HR" altLang="sr-Latn-RS" smtClean="0">
                <a:solidFill>
                  <a:srgbClr val="3333CC"/>
                </a:solidFill>
              </a:rPr>
              <a:t>R</a:t>
            </a:r>
            <a:r>
              <a:rPr lang="en-GB" altLang="sr-Latn-RS" smtClean="0">
                <a:solidFill>
                  <a:srgbClr val="3333CC"/>
                </a:solidFill>
              </a:rPr>
              <a:t>eal values</a:t>
            </a:r>
            <a:r>
              <a:rPr lang="en-GB" altLang="sr-Latn-RS" smtClean="0"/>
              <a:t> (i.e. </a:t>
            </a:r>
            <a:r>
              <a:rPr lang="hr-HR" altLang="sr-Latn-RS" smtClean="0"/>
              <a:t>GRR, LTV, DTI, CR…)</a:t>
            </a:r>
            <a:endParaRPr lang="en-GB" altLang="sr-Latn-R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MPP intensity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8893175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65A976B-63E7-47ED-9A3C-AB7522AC7AA8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4"/>
          <p:cNvSpPr>
            <a:spLocks noGrp="1"/>
          </p:cNvSpPr>
          <p:nvPr>
            <p:ph type="title"/>
          </p:nvPr>
        </p:nvSpPr>
        <p:spPr>
          <a:xfrm>
            <a:off x="0" y="381000"/>
            <a:ext cx="9036050" cy="887413"/>
          </a:xfrm>
        </p:spPr>
        <p:txBody>
          <a:bodyPr/>
          <a:lstStyle/>
          <a:p>
            <a:r>
              <a:rPr lang="en-GB" altLang="sr-Latn-RS" sz="2800" smtClean="0"/>
              <a:t>Impact of </a:t>
            </a:r>
            <a:r>
              <a:rPr lang="hr-HR" altLang="sr-Latn-RS" sz="2800" smtClean="0"/>
              <a:t>MP </a:t>
            </a:r>
            <a:r>
              <a:rPr lang="en-GB" altLang="sr-Latn-RS" sz="2800" smtClean="0"/>
              <a:t>Instruments on Total </a:t>
            </a:r>
            <a:r>
              <a:rPr lang="hr-HR" altLang="sr-Latn-RS" sz="2800" smtClean="0"/>
              <a:t>Loans</a:t>
            </a:r>
            <a:r>
              <a:rPr lang="en-GB" altLang="sr-Latn-RS" sz="2800" smtClean="0"/>
              <a:t> to Households </a:t>
            </a:r>
            <a:endParaRPr lang="hr-HR" altLang="sr-Latn-RS" smtClean="0"/>
          </a:p>
        </p:txBody>
      </p:sp>
      <p:sp>
        <p:nvSpPr>
          <p:cNvPr id="24579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64B85E-50C5-4C2E-93A8-8DF2F402D599}" type="slidenum">
              <a:rPr lang="hr-HR" altLang="sr-Latn-RS">
                <a:latin typeface="Verdana" panose="020B0604030504040204" pitchFamily="34" charset="0"/>
              </a:rPr>
              <a:pPr eaLnBrk="1" hangingPunct="1"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1484313"/>
            <a:ext cx="8970962" cy="5118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4"/>
          <p:cNvSpPr>
            <a:spLocks noGrp="1"/>
          </p:cNvSpPr>
          <p:nvPr>
            <p:ph type="title"/>
          </p:nvPr>
        </p:nvSpPr>
        <p:spPr>
          <a:xfrm>
            <a:off x="492125" y="381000"/>
            <a:ext cx="8229600" cy="887413"/>
          </a:xfrm>
        </p:spPr>
        <p:txBody>
          <a:bodyPr/>
          <a:lstStyle/>
          <a:p>
            <a:r>
              <a:rPr lang="en-GB" altLang="sr-Latn-RS" sz="2800" smtClean="0"/>
              <a:t>Impact of </a:t>
            </a:r>
            <a:r>
              <a:rPr lang="hr-HR" altLang="sr-Latn-RS" sz="2800" smtClean="0"/>
              <a:t>MP </a:t>
            </a:r>
            <a:r>
              <a:rPr lang="en-GB" altLang="sr-Latn-RS" sz="2800" smtClean="0"/>
              <a:t>Instruments on Total </a:t>
            </a:r>
            <a:r>
              <a:rPr lang="hr-HR" altLang="sr-Latn-RS" sz="2800" smtClean="0"/>
              <a:t>Loan</a:t>
            </a:r>
            <a:r>
              <a:rPr lang="sr-Latn-CS" altLang="sr-Latn-RS" sz="2800" smtClean="0"/>
              <a:t>s</a:t>
            </a:r>
            <a:r>
              <a:rPr lang="en-GB" altLang="sr-Latn-RS" sz="2800" smtClean="0"/>
              <a:t> to</a:t>
            </a:r>
            <a:r>
              <a:rPr lang="hr-HR" altLang="sr-Latn-RS" sz="2800" smtClean="0"/>
              <a:t> Corporate Sector</a:t>
            </a:r>
            <a:endParaRPr lang="hr-HR" altLang="sr-Latn-RS" smtClean="0"/>
          </a:p>
        </p:txBody>
      </p:sp>
      <p:sp>
        <p:nvSpPr>
          <p:cNvPr id="25603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20F748-B2B5-48AB-A42C-8FA010CF3BBD}" type="slidenum">
              <a:rPr lang="hr-HR" altLang="sr-Latn-RS">
                <a:latin typeface="Verdana" panose="020B0604030504040204" pitchFamily="34" charset="0"/>
              </a:rPr>
              <a:pPr eaLnBrk="1" hangingPunct="1"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8582025" cy="50974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4"/>
          <p:cNvSpPr>
            <a:spLocks noGrp="1"/>
          </p:cNvSpPr>
          <p:nvPr>
            <p:ph type="title"/>
          </p:nvPr>
        </p:nvSpPr>
        <p:spPr>
          <a:xfrm>
            <a:off x="492125" y="381000"/>
            <a:ext cx="8229600" cy="887413"/>
          </a:xfrm>
        </p:spPr>
        <p:txBody>
          <a:bodyPr/>
          <a:lstStyle/>
          <a:p>
            <a:r>
              <a:rPr lang="en-US" altLang="sr-Latn-RS" sz="2800" smtClean="0"/>
              <a:t>Impact of </a:t>
            </a:r>
            <a:r>
              <a:rPr lang="hr-HR" altLang="sr-Latn-RS" sz="2800" smtClean="0"/>
              <a:t>MP I</a:t>
            </a:r>
            <a:r>
              <a:rPr lang="en-US" altLang="sr-Latn-RS" sz="2800" smtClean="0"/>
              <a:t>nstruments on Total </a:t>
            </a:r>
            <a:r>
              <a:rPr lang="sr-Latn-CS" altLang="sr-Latn-RS" sz="2800" smtClean="0"/>
              <a:t>B Loans</a:t>
            </a:r>
            <a:r>
              <a:rPr lang="en-US" altLang="sr-Latn-RS" sz="2800" smtClean="0"/>
              <a:t> to Private Sector</a:t>
            </a:r>
            <a:endParaRPr lang="hr-HR" altLang="sr-Latn-RS" smtClean="0"/>
          </a:p>
        </p:txBody>
      </p:sp>
      <p:sp>
        <p:nvSpPr>
          <p:cNvPr id="26627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CF3505-1619-4D33-A1F3-0CBA07F9E9DD}" type="slidenum">
              <a:rPr lang="hr-HR" altLang="sr-Latn-RS">
                <a:latin typeface="Verdana" panose="020B0604030504040204" pitchFamily="34" charset="0"/>
              </a:rPr>
              <a:pPr eaLnBrk="1" hangingPunct="1"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" y="1412875"/>
            <a:ext cx="8921750" cy="5040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smtClean="0"/>
              <a:t>Private sector debt structure</a:t>
            </a:r>
            <a:r>
              <a:rPr lang="hr-HR" altLang="sr-Latn-RS" smtClean="0"/>
              <a:t> </a:t>
            </a:r>
          </a:p>
        </p:txBody>
      </p:sp>
      <p:sp>
        <p:nvSpPr>
          <p:cNvPr id="27651" name="Content Placeholder 1"/>
          <p:cNvSpPr>
            <a:spLocks noGrp="1"/>
          </p:cNvSpPr>
          <p:nvPr>
            <p:ph sz="half" idx="2"/>
          </p:nvPr>
        </p:nvSpPr>
        <p:spPr>
          <a:xfrm>
            <a:off x="539750" y="1557338"/>
            <a:ext cx="8147050" cy="1036637"/>
          </a:xfrm>
        </p:spPr>
        <p:txBody>
          <a:bodyPr/>
          <a:lstStyle/>
          <a:p>
            <a:pPr lvl="1"/>
            <a:r>
              <a:rPr lang="en-GB" altLang="sr-Latn-RS" sz="2200" smtClean="0"/>
              <a:t>Corporate</a:t>
            </a:r>
            <a:r>
              <a:rPr lang="hr-HR" altLang="sr-Latn-RS" sz="2200" smtClean="0"/>
              <a:t> sector</a:t>
            </a:r>
            <a:r>
              <a:rPr lang="en-GB" altLang="sr-Latn-RS" sz="2200" smtClean="0"/>
              <a:t> </a:t>
            </a:r>
            <a:r>
              <a:rPr lang="hr-HR" altLang="sr-Latn-RS" sz="2200" smtClean="0"/>
              <a:t>partially </a:t>
            </a:r>
            <a:r>
              <a:rPr lang="en-GB" altLang="sr-Latn-RS" sz="2200" smtClean="0"/>
              <a:t>avoided imposed limitations</a:t>
            </a:r>
            <a:endParaRPr lang="hr-HR" altLang="sr-Latn-RS" sz="2200" smtClean="0"/>
          </a:p>
          <a:p>
            <a:pPr lvl="1"/>
            <a:r>
              <a:rPr lang="hr-HR" altLang="sr-Latn-RS" sz="2200" smtClean="0"/>
              <a:t>E</a:t>
            </a:r>
            <a:r>
              <a:rPr lang="en-GB" altLang="sr-Latn-RS" sz="2200" smtClean="0"/>
              <a:t>asier access to other sources of financing –</a:t>
            </a:r>
            <a:r>
              <a:rPr lang="hr-HR" altLang="sr-Latn-RS" sz="2200" smtClean="0"/>
              <a:t> </a:t>
            </a:r>
            <a:r>
              <a:rPr lang="en-GB" altLang="sr-Latn-RS" sz="2200" smtClean="0"/>
              <a:t>domestic and international</a:t>
            </a:r>
            <a:endParaRPr lang="hr-HR" altLang="sr-Latn-RS" sz="2200" smtClean="0"/>
          </a:p>
          <a:p>
            <a:pPr marL="0" indent="0">
              <a:buFont typeface="Wingdings" panose="05000000000000000000" pitchFamily="2" charset="2"/>
              <a:buNone/>
            </a:pPr>
            <a:endParaRPr lang="hr-HR" altLang="sr-Latn-RS" smtClean="0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84213" y="5970588"/>
            <a:ext cx="8135937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x-none" sz="1000" dirty="0">
                <a:latin typeface="Arial" charset="0"/>
              </a:rPr>
              <a:t>Sources: ECB, WB, </a:t>
            </a:r>
            <a:r>
              <a:rPr lang="en-GB" altLang="x-none" sz="1000" dirty="0" err="1">
                <a:latin typeface="Arial" charset="0"/>
              </a:rPr>
              <a:t>Ameco</a:t>
            </a:r>
            <a:r>
              <a:rPr lang="en-GB" altLang="x-none" sz="1000" dirty="0">
                <a:latin typeface="Arial" charset="0"/>
              </a:rPr>
              <a:t>, HAAB Research</a:t>
            </a:r>
            <a:r>
              <a:rPr lang="hr-HR" altLang="x-none" sz="1000" dirty="0">
                <a:latin typeface="Arial" charset="0"/>
              </a:rPr>
              <a:t>, Lim et al. (2011), central banks, author’s calculations</a:t>
            </a:r>
          </a:p>
        </p:txBody>
      </p:sp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8675688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990600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> </a:t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Co</a:t>
            </a:r>
            <a:r>
              <a:rPr lang="en-GB" altLang="sr-Latn-RS" sz="2800" smtClean="0">
                <a:solidFill>
                  <a:srgbClr val="FF0000"/>
                </a:solidFill>
              </a:rPr>
              <a:t>untry-specific characteristics</a:t>
            </a:r>
            <a:r>
              <a:rPr lang="hr-HR" altLang="sr-Latn-RS" sz="2800" smtClean="0">
                <a:solidFill>
                  <a:srgbClr val="FF0000"/>
                </a:solidFill>
              </a:rPr>
              <a:t> must be taken into account</a:t>
            </a:r>
            <a:r>
              <a:rPr lang="en-GB" altLang="sr-Latn-RS" sz="2800" smtClean="0">
                <a:solidFill>
                  <a:schemeClr val="tx1"/>
                </a:solidFill>
              </a:rPr>
              <a:t> </a:t>
            </a:r>
            <a:endParaRPr lang="hr-HR" altLang="sr-Latn-RS" sz="280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73238"/>
            <a:ext cx="8435975" cy="42481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hr-HR" altLang="sr-Latn-RS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r-Latn-RS" smtClean="0"/>
              <a:t>Us</a:t>
            </a:r>
            <a:r>
              <a:rPr lang="hr-HR" altLang="sr-Latn-RS" smtClean="0"/>
              <a:t>age and scope </a:t>
            </a:r>
            <a:r>
              <a:rPr lang="en-US" altLang="sr-Latn-RS" smtClean="0"/>
              <a:t>of MPP </a:t>
            </a:r>
            <a:r>
              <a:rPr lang="hr-HR" altLang="sr-Latn-RS" smtClean="0"/>
              <a:t>and other policies </a:t>
            </a:r>
            <a:r>
              <a:rPr lang="en-US" altLang="sr-Latn-RS" smtClean="0"/>
              <a:t>– to a large extent stimulated by inherent country characteristics</a:t>
            </a:r>
          </a:p>
          <a:p>
            <a:pPr>
              <a:lnSpc>
                <a:spcPct val="90000"/>
              </a:lnSpc>
            </a:pPr>
            <a:endParaRPr lang="en-US" altLang="sr-Latn-RS" smtClean="0"/>
          </a:p>
          <a:p>
            <a:pPr>
              <a:lnSpc>
                <a:spcPct val="90000"/>
              </a:lnSpc>
            </a:pPr>
            <a:r>
              <a:rPr lang="en-US" altLang="sr-Latn-RS" smtClean="0"/>
              <a:t>Important when designing MPP framework and imposing rules and limitations for its usage</a:t>
            </a:r>
            <a:endParaRPr lang="hr-HR" altLang="sr-Latn-RS" smtClean="0"/>
          </a:p>
          <a:p>
            <a:pPr>
              <a:lnSpc>
                <a:spcPct val="90000"/>
              </a:lnSpc>
            </a:pPr>
            <a:endParaRPr lang="hr-HR" altLang="sr-Latn-RS" smtClean="0"/>
          </a:p>
          <a:p>
            <a:pPr>
              <a:lnSpc>
                <a:spcPct val="90000"/>
              </a:lnSpc>
            </a:pPr>
            <a:r>
              <a:rPr lang="en-GB" altLang="sr-Latn-RS" smtClean="0"/>
              <a:t>Turner (2012)</a:t>
            </a:r>
            <a:r>
              <a:rPr lang="hr-HR" altLang="sr-Latn-RS" smtClean="0"/>
              <a:t> - even in we </a:t>
            </a:r>
            <a:r>
              <a:rPr lang="en-GB" altLang="sr-Latn-RS" smtClean="0"/>
              <a:t>agree about the theoretical aspects of </a:t>
            </a:r>
            <a:r>
              <a:rPr lang="hr-HR" altLang="sr-Latn-RS" smtClean="0"/>
              <a:t>MPP –</a:t>
            </a:r>
            <a:r>
              <a:rPr lang="en-GB" altLang="sr-Latn-RS" smtClean="0"/>
              <a:t> </a:t>
            </a:r>
            <a:r>
              <a:rPr lang="hr-HR" altLang="sr-Latn-RS" smtClean="0"/>
              <a:t>“</a:t>
            </a:r>
            <a:r>
              <a:rPr lang="en-GB" altLang="sr-Latn-RS" smtClean="0">
                <a:solidFill>
                  <a:srgbClr val="0070C0"/>
                </a:solidFill>
              </a:rPr>
              <a:t>a one-size-fit-all solution</a:t>
            </a:r>
            <a:r>
              <a:rPr lang="hr-HR" altLang="sr-Latn-RS" smtClean="0">
                <a:solidFill>
                  <a:srgbClr val="0070C0"/>
                </a:solidFill>
              </a:rPr>
              <a:t>”</a:t>
            </a:r>
            <a:r>
              <a:rPr lang="en-GB" altLang="sr-Latn-RS" smtClean="0"/>
              <a:t> </a:t>
            </a:r>
            <a:r>
              <a:rPr lang="hr-HR" altLang="sr-Latn-RS" smtClean="0"/>
              <a:t>- </a:t>
            </a:r>
            <a:r>
              <a:rPr lang="en-GB" altLang="sr-Latn-RS" smtClean="0"/>
              <a:t>impossible in practice</a:t>
            </a:r>
            <a:r>
              <a:rPr lang="hr-HR" altLang="sr-Latn-RS" smtClean="0"/>
              <a:t> - </a:t>
            </a:r>
            <a:r>
              <a:rPr lang="en-GB" altLang="sr-Latn-RS" smtClean="0"/>
              <a:t>different levels of development, historical circumstances, baseline characteristics</a:t>
            </a:r>
            <a:r>
              <a:rPr lang="hr-HR" altLang="sr-Latn-RS" smtClean="0"/>
              <a:t>....</a:t>
            </a:r>
            <a:r>
              <a:rPr lang="en-GB" altLang="sr-Latn-RS" smtClean="0"/>
              <a:t>.</a:t>
            </a:r>
            <a:r>
              <a:rPr lang="en-GB" altLang="sr-Latn-RS" sz="2600" smtClean="0"/>
              <a:t> </a:t>
            </a:r>
            <a:endParaRPr lang="hr-HR" altLang="sr-Latn-RS" sz="2600" smtClean="0"/>
          </a:p>
          <a:p>
            <a:pPr>
              <a:lnSpc>
                <a:spcPct val="90000"/>
              </a:lnSpc>
            </a:pPr>
            <a:endParaRPr lang="en-US" altLang="sr-Latn-RS" smtClean="0"/>
          </a:p>
        </p:txBody>
      </p:sp>
      <p:sp>
        <p:nvSpPr>
          <p:cNvPr id="28676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0A818AF-3521-448B-9CAD-1511B19E9F59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24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/>
            </a:r>
            <a:br>
              <a:rPr lang="hr-HR" altLang="sr-Latn-RS" sz="2800" smtClean="0"/>
            </a:br>
            <a:r>
              <a:rPr lang="en-US" altLang="sr-Latn-RS" sz="2800" smtClean="0">
                <a:solidFill>
                  <a:srgbClr val="FF0000"/>
                </a:solidFill>
              </a:rPr>
              <a:t>Adequate institutional framework – necessary prerequisite for efficient MPP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748712" cy="4530725"/>
          </a:xfrm>
        </p:spPr>
        <p:txBody>
          <a:bodyPr/>
          <a:lstStyle/>
          <a:p>
            <a:r>
              <a:rPr lang="en-GB" altLang="sr-Latn-RS" smtClean="0"/>
              <a:t>MPP more efficient in </a:t>
            </a:r>
            <a:r>
              <a:rPr lang="en-US" altLang="sr-Latn-RS" smtClean="0"/>
              <a:t>slowing down credit to households than </a:t>
            </a:r>
            <a:r>
              <a:rPr lang="en-GB" altLang="sr-Latn-RS" smtClean="0"/>
              <a:t>corporates</a:t>
            </a:r>
          </a:p>
          <a:p>
            <a:pPr lvl="1"/>
            <a:endParaRPr lang="en-GB" altLang="sr-Latn-RS" smtClean="0"/>
          </a:p>
          <a:p>
            <a:r>
              <a:rPr lang="en-GB" altLang="sr-Latn-RS" smtClean="0"/>
              <a:t>Importance of efficient institutional </a:t>
            </a:r>
            <a:r>
              <a:rPr lang="hr-HR" altLang="sr-Latn-RS" smtClean="0"/>
              <a:t>and regulatory </a:t>
            </a:r>
            <a:r>
              <a:rPr lang="en-GB" altLang="sr-Latn-RS" smtClean="0"/>
              <a:t>framework:</a:t>
            </a:r>
          </a:p>
          <a:p>
            <a:pPr lvl="1"/>
            <a:r>
              <a:rPr lang="en-GB" altLang="sr-Latn-RS" smtClean="0"/>
              <a:t>on national  and</a:t>
            </a:r>
          </a:p>
          <a:p>
            <a:pPr lvl="1"/>
            <a:r>
              <a:rPr lang="en-GB" altLang="sr-Latn-RS" smtClean="0"/>
              <a:t>international level </a:t>
            </a:r>
          </a:p>
          <a:p>
            <a:pPr lvl="2"/>
            <a:r>
              <a:rPr lang="en-GB" altLang="sr-Latn-RS" smtClean="0"/>
              <a:t>reduce the risk of cross-border systemic risk spill-over</a:t>
            </a:r>
          </a:p>
          <a:p>
            <a:pPr lvl="2"/>
            <a:r>
              <a:rPr lang="en-GB" altLang="sr-Latn-RS" smtClean="0"/>
              <a:t>dissimulate behaviour that increases vulnerabilities in the “host” countries</a:t>
            </a:r>
          </a:p>
          <a:p>
            <a:pPr lvl="2"/>
            <a:endParaRPr lang="en-GB" altLang="sr-Latn-RS" smtClean="0"/>
          </a:p>
          <a:p>
            <a:r>
              <a:rPr lang="en-GB" altLang="sr-Latn-RS" smtClean="0"/>
              <a:t>Not only formally,</a:t>
            </a:r>
            <a:r>
              <a:rPr lang="en-US" altLang="sr-Latn-RS" smtClean="0"/>
              <a:t> but also in practice</a:t>
            </a:r>
          </a:p>
        </p:txBody>
      </p:sp>
      <p:sp>
        <p:nvSpPr>
          <p:cNvPr id="2970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E822AC-157E-4F76-B831-25730CE7B0D5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25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> </a:t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MP instruments are very, very complex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530725"/>
          </a:xfrm>
        </p:spPr>
        <p:txBody>
          <a:bodyPr/>
          <a:lstStyle/>
          <a:p>
            <a:r>
              <a:rPr lang="en-US" altLang="sr-Latn-RS" smtClean="0"/>
              <a:t>CEE experience useful </a:t>
            </a:r>
            <a:r>
              <a:rPr lang="en-GB" altLang="sr-Latn-RS" smtClean="0"/>
              <a:t>in analysing their:</a:t>
            </a:r>
          </a:p>
          <a:p>
            <a:pPr lvl="1"/>
            <a:r>
              <a:rPr lang="en-GB" altLang="sr-Latn-RS" smtClean="0"/>
              <a:t>effects </a:t>
            </a:r>
          </a:p>
          <a:p>
            <a:pPr lvl="1"/>
            <a:r>
              <a:rPr lang="en-GB" altLang="sr-Latn-RS" smtClean="0"/>
              <a:t>efficiency</a:t>
            </a:r>
          </a:p>
          <a:p>
            <a:pPr lvl="1"/>
            <a:r>
              <a:rPr lang="en-GB" altLang="sr-Latn-RS" smtClean="0"/>
              <a:t>calibration problems</a:t>
            </a:r>
          </a:p>
          <a:p>
            <a:pPr lvl="1"/>
            <a:r>
              <a:rPr lang="en-GB" altLang="sr-Latn-RS" smtClean="0"/>
              <a:t>optimization problems</a:t>
            </a:r>
          </a:p>
          <a:p>
            <a:pPr lvl="1"/>
            <a:r>
              <a:rPr lang="en-GB" altLang="sr-Latn-RS" smtClean="0"/>
              <a:t>mutual interaction and </a:t>
            </a:r>
          </a:p>
          <a:p>
            <a:pPr lvl="1"/>
            <a:r>
              <a:rPr lang="en-GB" altLang="sr-Latn-RS" smtClean="0"/>
              <a:t>interaction with other policies’ measures and instruments</a:t>
            </a:r>
          </a:p>
          <a:p>
            <a:endParaRPr lang="en-GB" altLang="sr-Latn-RS" smtClean="0"/>
          </a:p>
          <a:p>
            <a:r>
              <a:rPr lang="en-GB" altLang="sr-Latn-RS" smtClean="0"/>
              <a:t>Special emphasis - financial</a:t>
            </a:r>
            <a:r>
              <a:rPr lang="en-US" altLang="sr-Latn-RS" smtClean="0"/>
              <a:t> institutions’ attempts to circumvent them</a:t>
            </a:r>
          </a:p>
        </p:txBody>
      </p:sp>
      <p:sp>
        <p:nvSpPr>
          <p:cNvPr id="30724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8C11F37-0A23-40E7-87C6-A38FAB4D2E4C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26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/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Cross-country studies have a limited scope</a:t>
            </a:r>
            <a:endParaRPr lang="hr-HR" altLang="sr-Latn-RS" sz="280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530725"/>
          </a:xfrm>
        </p:spPr>
        <p:txBody>
          <a:bodyPr/>
          <a:lstStyle/>
          <a:p>
            <a:r>
              <a:rPr lang="en-US" altLang="sr-Latn-RS" smtClean="0"/>
              <a:t>Attempts of measuring MPP effectiveness provide general insights</a:t>
            </a:r>
          </a:p>
          <a:p>
            <a:endParaRPr lang="en-US" altLang="sr-Latn-RS" smtClean="0"/>
          </a:p>
          <a:p>
            <a:r>
              <a:rPr lang="en-US" altLang="sr-Latn-RS" smtClean="0"/>
              <a:t>This can be very useful....</a:t>
            </a:r>
          </a:p>
          <a:p>
            <a:endParaRPr lang="en-US" altLang="sr-Latn-RS" smtClean="0"/>
          </a:p>
          <a:p>
            <a:r>
              <a:rPr lang="en-US" altLang="sr-Latn-RS" smtClean="0"/>
              <a:t>...but, when deciding - necessary to take into account all country specificities and current developments which could influence FS</a:t>
            </a:r>
          </a:p>
        </p:txBody>
      </p:sp>
      <p:sp>
        <p:nvSpPr>
          <p:cNvPr id="31748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4A17382-EDBE-4B59-8E65-0AD6C777A251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27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slov 1"/>
          <p:cNvSpPr>
            <a:spLocks noGrp="1"/>
          </p:cNvSpPr>
          <p:nvPr>
            <p:ph type="title"/>
          </p:nvPr>
        </p:nvSpPr>
        <p:spPr>
          <a:xfrm>
            <a:off x="0" y="1412875"/>
            <a:ext cx="9144000" cy="384175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/>
            </a:r>
            <a:br>
              <a:rPr lang="hr-HR" altLang="sr-Latn-RS" sz="2800" smtClean="0"/>
            </a:br>
            <a:r>
              <a:rPr lang="hr-HR" altLang="sr-Latn-RS" sz="2800" smtClean="0"/>
              <a:t> </a:t>
            </a:r>
            <a:r>
              <a:rPr lang="hr-HR" altLang="sr-Latn-RS" sz="2400" smtClean="0">
                <a:solidFill>
                  <a:srgbClr val="FF0000"/>
                </a:solidFill>
              </a:rPr>
              <a:t>MPP has potential to </a:t>
            </a:r>
            <a:r>
              <a:rPr lang="en-GB" altLang="sr-Latn-RS" sz="2400" smtClean="0">
                <a:solidFill>
                  <a:srgbClr val="FF0000"/>
                </a:solidFill>
              </a:rPr>
              <a:t>alleviate costs of financial crisis</a:t>
            </a:r>
            <a:r>
              <a:rPr lang="hr-HR" altLang="sr-Latn-RS" sz="2800" smtClean="0">
                <a:solidFill>
                  <a:srgbClr val="FF0000"/>
                </a:solidFill>
              </a:rPr>
              <a:t> </a:t>
            </a:r>
            <a:r>
              <a:rPr lang="en-GB" altLang="sr-Latn-RS" sz="2800" smtClean="0">
                <a:solidFill>
                  <a:srgbClr val="FF0000"/>
                </a:solidFill>
              </a:rPr>
              <a:t/>
            </a:r>
            <a:br>
              <a:rPr lang="en-GB" altLang="sr-Latn-RS" sz="2800" smtClean="0">
                <a:solidFill>
                  <a:srgbClr val="FF0000"/>
                </a:solidFill>
              </a:rPr>
            </a:br>
            <a:endParaRPr lang="hr-HR" altLang="sr-Latn-RS" sz="2800" smtClean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3527425" cy="164941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hr-HR" altLang="sr-Latn-RS" sz="2000" smtClean="0"/>
          </a:p>
          <a:p>
            <a:pPr>
              <a:lnSpc>
                <a:spcPct val="90000"/>
              </a:lnSpc>
            </a:pPr>
            <a:r>
              <a:rPr lang="hr-HR" altLang="sr-Latn-RS" sz="2000" smtClean="0"/>
              <a:t>Lower (initial) costs of crisis</a:t>
            </a:r>
            <a:endParaRPr lang="en-GB" altLang="sr-Latn-RS" sz="2000" smtClean="0"/>
          </a:p>
          <a:p>
            <a:pPr>
              <a:lnSpc>
                <a:spcPct val="90000"/>
              </a:lnSpc>
            </a:pPr>
            <a:endParaRPr lang="hr-HR" altLang="sr-Latn-RS" sz="2000" smtClean="0"/>
          </a:p>
        </p:txBody>
      </p:sp>
      <p:sp>
        <p:nvSpPr>
          <p:cNvPr id="32772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236B41D-D2F6-40F8-AD67-B423A325E188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28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78486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> </a:t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Inaction is costly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946275"/>
            <a:ext cx="8435975" cy="4530725"/>
          </a:xfrm>
        </p:spPr>
        <p:txBody>
          <a:bodyPr/>
          <a:lstStyle/>
          <a:p>
            <a:r>
              <a:rPr lang="en-GB" altLang="sr-Latn-RS" smtClean="0">
                <a:solidFill>
                  <a:srgbClr val="3333CC"/>
                </a:solidFill>
              </a:rPr>
              <a:t>Inaction bias</a:t>
            </a:r>
          </a:p>
          <a:p>
            <a:pPr lvl="1"/>
            <a:r>
              <a:rPr lang="en-GB" altLang="sr-Latn-RS" sz="2200" smtClean="0">
                <a:solidFill>
                  <a:schemeClr val="tx1"/>
                </a:solidFill>
              </a:rPr>
              <a:t>Costs visible much sooner than benefits</a:t>
            </a:r>
          </a:p>
          <a:p>
            <a:pPr lvl="1"/>
            <a:r>
              <a:rPr lang="en-GB" altLang="sr-Latn-RS" sz="2200" smtClean="0">
                <a:solidFill>
                  <a:schemeClr val="tx1"/>
                </a:solidFill>
              </a:rPr>
              <a:t>Often not popular among other policymakers, public, financial market participants...</a:t>
            </a:r>
          </a:p>
          <a:p>
            <a:pPr lvl="1"/>
            <a:endParaRPr lang="en-GB" altLang="sr-Latn-RS" sz="2200" smtClean="0">
              <a:solidFill>
                <a:schemeClr val="tx1"/>
              </a:solidFill>
            </a:endParaRPr>
          </a:p>
          <a:p>
            <a:r>
              <a:rPr lang="en-GB" altLang="sr-Latn-RS" smtClean="0">
                <a:solidFill>
                  <a:schemeClr val="tx1"/>
                </a:solidFill>
              </a:rPr>
              <a:t>CEE experience could help “defeating” such perception - raising awareness on the importance </a:t>
            </a:r>
            <a:r>
              <a:rPr lang="hr-HR" altLang="sr-Latn-RS" smtClean="0">
                <a:solidFill>
                  <a:schemeClr val="tx1"/>
                </a:solidFill>
              </a:rPr>
              <a:t>and </a:t>
            </a:r>
            <a:r>
              <a:rPr lang="en-US" altLang="sr-Latn-RS" smtClean="0">
                <a:solidFill>
                  <a:schemeClr val="tx1"/>
                </a:solidFill>
              </a:rPr>
              <a:t>usefulness </a:t>
            </a:r>
            <a:r>
              <a:rPr lang="en-GB" altLang="sr-Latn-RS" smtClean="0">
                <a:solidFill>
                  <a:schemeClr val="tx1"/>
                </a:solidFill>
              </a:rPr>
              <a:t>of </a:t>
            </a:r>
            <a:r>
              <a:rPr lang="hr-HR" altLang="sr-Latn-RS" smtClean="0">
                <a:solidFill>
                  <a:schemeClr val="tx1"/>
                </a:solidFill>
              </a:rPr>
              <a:t>MPP</a:t>
            </a:r>
            <a:endParaRPr lang="en-GB" altLang="sr-Latn-RS" smtClean="0">
              <a:solidFill>
                <a:schemeClr val="tx1"/>
              </a:solidFill>
            </a:endParaRPr>
          </a:p>
        </p:txBody>
      </p:sp>
      <p:sp>
        <p:nvSpPr>
          <p:cNvPr id="33796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2761AF2-7D96-459F-86E9-4285BC56051D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29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Naslov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8229600" cy="765175"/>
          </a:xfrm>
        </p:spPr>
        <p:txBody>
          <a:bodyPr/>
          <a:lstStyle/>
          <a:p>
            <a:pPr marL="609600" indent="-609600"/>
            <a:r>
              <a:rPr lang="hr-HR" altLang="sr-Latn-RS" smtClean="0"/>
              <a:t>Why MPP suddenly became a </a:t>
            </a:r>
            <a:r>
              <a:rPr lang="hr-HR" altLang="sr-Latn-RS" i="1" smtClean="0"/>
              <a:t>“</a:t>
            </a:r>
            <a:r>
              <a:rPr lang="hr-HR" altLang="sr-Latn-RS" i="1" smtClean="0">
                <a:solidFill>
                  <a:srgbClr val="FF0000"/>
                </a:solidFill>
              </a:rPr>
              <a:t>hot topic</a:t>
            </a:r>
            <a:r>
              <a:rPr lang="hr-HR" altLang="sr-Latn-RS" i="1" smtClean="0"/>
              <a:t>”</a:t>
            </a:r>
            <a:r>
              <a:rPr lang="hr-HR" altLang="sr-Latn-RS" smtClean="0"/>
              <a:t> 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3492500" cy="4530725"/>
          </a:xfrm>
        </p:spPr>
        <p:txBody>
          <a:bodyPr/>
          <a:lstStyle/>
          <a:p>
            <a:endParaRPr lang="hr-HR" altLang="sr-Latn-RS" sz="2000" smtClean="0"/>
          </a:p>
          <a:p>
            <a:endParaRPr lang="hr-HR" altLang="sr-Latn-RS" sz="2000" smtClean="0"/>
          </a:p>
          <a:p>
            <a:r>
              <a:rPr lang="en-US" altLang="sr-Latn-RS" sz="2000" smtClean="0"/>
              <a:t>Term “</a:t>
            </a:r>
            <a:r>
              <a:rPr lang="en-US" altLang="sr-Latn-RS" sz="2000" i="1" smtClean="0">
                <a:solidFill>
                  <a:srgbClr val="3333CC"/>
                </a:solidFill>
              </a:rPr>
              <a:t>macroprudential</a:t>
            </a:r>
            <a:r>
              <a:rPr lang="en-US" altLang="sr-Latn-RS" sz="2000" smtClean="0"/>
              <a:t>” -  first used in late 1970s </a:t>
            </a:r>
          </a:p>
          <a:p>
            <a:pPr>
              <a:lnSpc>
                <a:spcPct val="80000"/>
              </a:lnSpc>
            </a:pPr>
            <a:endParaRPr lang="en-US" altLang="sr-Latn-RS" sz="2000" smtClean="0"/>
          </a:p>
          <a:p>
            <a:pPr>
              <a:lnSpc>
                <a:spcPct val="80000"/>
              </a:lnSpc>
            </a:pPr>
            <a:endParaRPr lang="en-US" altLang="sr-Latn-RS" sz="2000" smtClean="0"/>
          </a:p>
          <a:p>
            <a:r>
              <a:rPr lang="hr-HR" altLang="sr-Latn-RS" sz="2000" smtClean="0"/>
              <a:t>After 2</a:t>
            </a:r>
            <a:r>
              <a:rPr lang="sr-Latn-CS" altLang="sr-Latn-RS" sz="2000" smtClean="0"/>
              <a:t>008 - MPP</a:t>
            </a:r>
            <a:r>
              <a:rPr lang="hr-HR" altLang="sr-Latn-RS" sz="2000" smtClean="0"/>
              <a:t> bec</a:t>
            </a:r>
            <a:r>
              <a:rPr lang="sr-Latn-CS" altLang="sr-Latn-RS" sz="2000" smtClean="0"/>
              <a:t>a</a:t>
            </a:r>
            <a:r>
              <a:rPr lang="hr-HR" altLang="sr-Latn-RS" sz="2000" smtClean="0"/>
              <a:t>me a</a:t>
            </a:r>
            <a:r>
              <a:rPr lang="en-US" altLang="sr-Latn-RS" sz="2000" smtClean="0"/>
              <a:t> “</a:t>
            </a:r>
            <a:r>
              <a:rPr lang="en-US" altLang="sr-Latn-RS" sz="2000" i="1" smtClean="0"/>
              <a:t>buzzword</a:t>
            </a:r>
            <a:r>
              <a:rPr lang="hr-HR" altLang="sr-Latn-RS" sz="2000" smtClean="0"/>
              <a:t>”</a:t>
            </a:r>
            <a:endParaRPr lang="en-US" altLang="sr-Latn-RS" sz="2000" smtClean="0"/>
          </a:p>
          <a:p>
            <a:pPr>
              <a:lnSpc>
                <a:spcPct val="80000"/>
              </a:lnSpc>
            </a:pPr>
            <a:endParaRPr lang="en-US" altLang="sr-Latn-RS" sz="2000" smtClean="0"/>
          </a:p>
          <a:p>
            <a:pPr>
              <a:lnSpc>
                <a:spcPct val="80000"/>
              </a:lnSpc>
            </a:pPr>
            <a:endParaRPr lang="en-US" altLang="sr-Latn-RS" sz="1600" smtClean="0"/>
          </a:p>
          <a:p>
            <a:pPr>
              <a:lnSpc>
                <a:spcPct val="80000"/>
              </a:lnSpc>
            </a:pPr>
            <a:endParaRPr lang="en-US" altLang="sr-Latn-RS" sz="1600" smtClean="0"/>
          </a:p>
          <a:p>
            <a:pPr>
              <a:lnSpc>
                <a:spcPct val="80000"/>
              </a:lnSpc>
            </a:pPr>
            <a:endParaRPr lang="en-US" altLang="sr-Latn-RS" sz="1200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5157788"/>
            <a:ext cx="8964612" cy="129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sz="2000" smtClean="0"/>
              <a:t>Policymakers, academics, market participants started paying much more attention to:</a:t>
            </a:r>
          </a:p>
          <a:p>
            <a:pPr lvl="1">
              <a:lnSpc>
                <a:spcPct val="90000"/>
              </a:lnSpc>
            </a:pPr>
            <a:r>
              <a:rPr lang="hr-HR" altLang="sr-Latn-RS" smtClean="0"/>
              <a:t>MP and countercyclical approach, systemic </a:t>
            </a:r>
            <a:r>
              <a:rPr lang="en-GB" altLang="sr-Latn-RS" smtClean="0"/>
              <a:t>risks</a:t>
            </a:r>
            <a:r>
              <a:rPr lang="hr-HR" altLang="sr-Latn-RS" smtClean="0"/>
              <a:t>, buffers, policy coordination, communication.....</a:t>
            </a:r>
          </a:p>
          <a:p>
            <a:pPr>
              <a:lnSpc>
                <a:spcPct val="80000"/>
              </a:lnSpc>
            </a:pPr>
            <a:endParaRPr lang="hr-HR" altLang="sr-Latn-RS" sz="2000" smtClean="0"/>
          </a:p>
        </p:txBody>
      </p:sp>
      <p:sp>
        <p:nvSpPr>
          <p:cNvPr id="103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DE25AB2-DC50-4A88-9FA5-CC9F8EB1C3CE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3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35375" y="1628775"/>
          <a:ext cx="550862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6523810" imgH="3790476" progId="Paint.Picture">
                  <p:embed/>
                </p:oleObj>
              </mc:Choice>
              <mc:Fallback>
                <p:oleObj name="Bitmap Image" r:id="rId3" imgW="6523810" imgH="3790476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628775"/>
                        <a:ext cx="550862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5C7A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924300" y="4941888"/>
            <a:ext cx="4319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1000">
                <a:latin typeface="Verdana" pitchFamily="34" charset="0"/>
              </a:rPr>
              <a:t>Galati, G. and Moessner, R.,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slov 1"/>
          <p:cNvSpPr>
            <a:spLocks noGrp="1"/>
          </p:cNvSpPr>
          <p:nvPr>
            <p:ph type="title"/>
          </p:nvPr>
        </p:nvSpPr>
        <p:spPr>
          <a:xfrm>
            <a:off x="-688975" y="333375"/>
            <a:ext cx="9864725" cy="990600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/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Co</a:t>
            </a:r>
            <a:r>
              <a:rPr lang="en-US" altLang="sr-Latn-RS" sz="2800" smtClean="0">
                <a:solidFill>
                  <a:srgbClr val="FF0000"/>
                </a:solidFill>
              </a:rPr>
              <a:t>ordination betw</a:t>
            </a:r>
            <a:r>
              <a:rPr lang="hr-HR" altLang="sr-Latn-RS" sz="2800" smtClean="0">
                <a:solidFill>
                  <a:srgbClr val="FF0000"/>
                </a:solidFill>
              </a:rPr>
              <a:t>ee</a:t>
            </a:r>
            <a:r>
              <a:rPr lang="en-US" altLang="sr-Latn-RS" sz="2800" smtClean="0">
                <a:solidFill>
                  <a:srgbClr val="FF0000"/>
                </a:solidFill>
              </a:rPr>
              <a:t>n economic policies</a:t>
            </a:r>
            <a:r>
              <a:rPr lang="hr-HR" altLang="sr-Latn-RS" sz="2800" smtClean="0">
                <a:solidFill>
                  <a:srgbClr val="FF0000"/>
                </a:solidFill>
              </a:rPr>
              <a:t> is a </a:t>
            </a:r>
            <a:r>
              <a:rPr lang="hr-HR" altLang="sr-Latn-RS" sz="2800" i="1" smtClean="0">
                <a:solidFill>
                  <a:srgbClr val="FF0000"/>
                </a:solidFill>
              </a:rPr>
              <a:t>“must-have”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17675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hr-HR" altLang="sr-Latn-RS" sz="2000" smtClean="0">
              <a:solidFill>
                <a:srgbClr val="3333CC"/>
              </a:solidFill>
            </a:endParaRPr>
          </a:p>
          <a:p>
            <a:pPr>
              <a:lnSpc>
                <a:spcPct val="90000"/>
              </a:lnSpc>
            </a:pPr>
            <a:r>
              <a:rPr lang="hr-HR" altLang="sr-Latn-RS" sz="2200" smtClean="0"/>
              <a:t>N</a:t>
            </a:r>
            <a:r>
              <a:rPr lang="en-GB" altLang="sr-Latn-RS" sz="2200" smtClean="0"/>
              <a:t>ot only prior, but also during and after crisis</a:t>
            </a:r>
          </a:p>
          <a:p>
            <a:pPr>
              <a:lnSpc>
                <a:spcPct val="90000"/>
              </a:lnSpc>
            </a:pPr>
            <a:endParaRPr lang="en-GB" altLang="sr-Latn-RS" sz="2200" smtClean="0"/>
          </a:p>
          <a:p>
            <a:pPr>
              <a:lnSpc>
                <a:spcPct val="90000"/>
              </a:lnSpc>
            </a:pPr>
            <a:r>
              <a:rPr lang="en-GB" altLang="sr-Latn-RS" sz="2200" smtClean="0"/>
              <a:t>Special focus on fiscal policy</a:t>
            </a:r>
          </a:p>
          <a:p>
            <a:pPr lvl="1">
              <a:lnSpc>
                <a:spcPct val="90000"/>
              </a:lnSpc>
            </a:pPr>
            <a:r>
              <a:rPr lang="en-GB" altLang="sr-Latn-RS" sz="2200" smtClean="0"/>
              <a:t>If countercyclical - it can prevent or significantly reduce systemic risks</a:t>
            </a:r>
          </a:p>
          <a:p>
            <a:pPr lvl="1">
              <a:lnSpc>
                <a:spcPct val="90000"/>
              </a:lnSpc>
            </a:pPr>
            <a:endParaRPr lang="en-GB" altLang="sr-Latn-RS" sz="2200" smtClean="0"/>
          </a:p>
          <a:p>
            <a:pPr lvl="1">
              <a:lnSpc>
                <a:spcPct val="90000"/>
              </a:lnSpc>
            </a:pPr>
            <a:r>
              <a:rPr lang="en-GB" altLang="sr-Latn-RS" sz="2200" smtClean="0"/>
              <a:t>In practice - more common undisciplined FP - adds pressure and limits other policies</a:t>
            </a:r>
          </a:p>
          <a:p>
            <a:pPr>
              <a:lnSpc>
                <a:spcPct val="90000"/>
              </a:lnSpc>
            </a:pPr>
            <a:endParaRPr lang="en-GB" altLang="sr-Latn-RS" sz="2200" smtClean="0"/>
          </a:p>
          <a:p>
            <a:pPr>
              <a:lnSpc>
                <a:spcPct val="90000"/>
              </a:lnSpc>
            </a:pPr>
            <a:r>
              <a:rPr lang="en-GB" altLang="sr-Latn-RS" sz="2200" smtClean="0"/>
              <a:t>Lots of potential for further research </a:t>
            </a:r>
            <a:endParaRPr lang="hr-HR" altLang="sr-Latn-RS" sz="2200" smtClean="0"/>
          </a:p>
          <a:p>
            <a:pPr>
              <a:lnSpc>
                <a:spcPct val="90000"/>
              </a:lnSpc>
            </a:pPr>
            <a:endParaRPr lang="hr-HR" altLang="sr-Latn-RS" sz="2200" smtClean="0"/>
          </a:p>
          <a:p>
            <a:pPr>
              <a:lnSpc>
                <a:spcPct val="90000"/>
              </a:lnSpc>
            </a:pPr>
            <a:endParaRPr lang="hr-HR" altLang="sr-Latn-RS" sz="2200" smtClean="0"/>
          </a:p>
        </p:txBody>
      </p:sp>
      <p:sp>
        <p:nvSpPr>
          <p:cNvPr id="3482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146A590-0F72-4627-933B-282AF912C9A3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30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slov 1"/>
          <p:cNvSpPr>
            <a:spLocks noGrp="1"/>
          </p:cNvSpPr>
          <p:nvPr>
            <p:ph type="title"/>
          </p:nvPr>
        </p:nvSpPr>
        <p:spPr>
          <a:xfrm>
            <a:off x="-396875" y="333375"/>
            <a:ext cx="9540875" cy="990600"/>
          </a:xfrm>
        </p:spPr>
        <p:txBody>
          <a:bodyPr/>
          <a:lstStyle/>
          <a:p>
            <a:pPr marL="609600" indent="-609600"/>
            <a:r>
              <a:rPr lang="en-GB" altLang="sr-Latn-RS" sz="2800" smtClean="0"/>
              <a:t>What Should We Learn?</a:t>
            </a:r>
            <a:r>
              <a:rPr lang="hr-HR" altLang="sr-Latn-RS" sz="2800" smtClean="0"/>
              <a:t/>
            </a:r>
            <a:br>
              <a:rPr lang="hr-HR" altLang="sr-Latn-RS" sz="2800" smtClean="0"/>
            </a:br>
            <a:r>
              <a:rPr lang="hr-HR" altLang="sr-Latn-RS" sz="2800" smtClean="0">
                <a:solidFill>
                  <a:srgbClr val="FF0000"/>
                </a:solidFill>
              </a:rPr>
              <a:t>MPP might stimulate </a:t>
            </a:r>
            <a:r>
              <a:rPr lang="en-GB" altLang="sr-Latn-RS" sz="2800" smtClean="0">
                <a:solidFill>
                  <a:srgbClr val="FF0000"/>
                </a:solidFill>
              </a:rPr>
              <a:t>inacti</a:t>
            </a:r>
            <a:r>
              <a:rPr lang="hr-HR" altLang="sr-Latn-RS" sz="2800" smtClean="0">
                <a:solidFill>
                  <a:srgbClr val="FF0000"/>
                </a:solidFill>
              </a:rPr>
              <a:t>on</a:t>
            </a:r>
            <a:r>
              <a:rPr lang="en-GB" altLang="sr-Latn-RS" sz="2800" smtClean="0">
                <a:solidFill>
                  <a:srgbClr val="FF0000"/>
                </a:solidFill>
              </a:rPr>
              <a:t> bias within other polic</a:t>
            </a:r>
            <a:r>
              <a:rPr lang="hr-HR" altLang="sr-Latn-RS" sz="2800" smtClean="0">
                <a:solidFill>
                  <a:srgbClr val="FF0000"/>
                </a:solidFill>
              </a:rPr>
              <a:t>ies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73238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200" smtClean="0"/>
              <a:t>R</a:t>
            </a:r>
            <a:r>
              <a:rPr lang="en-GB" altLang="sr-Latn-RS" sz="2200" smtClean="0"/>
              <a:t>educe</a:t>
            </a:r>
            <a:r>
              <a:rPr lang="hr-HR" altLang="sr-Latn-RS" sz="2200" smtClean="0"/>
              <a:t>d</a:t>
            </a:r>
            <a:r>
              <a:rPr lang="en-GB" altLang="sr-Latn-RS" sz="2200" smtClean="0"/>
              <a:t> pressure for necessary measures and reforms</a:t>
            </a:r>
            <a:r>
              <a:rPr lang="hr-HR" altLang="sr-Latn-RS" sz="2200" smtClean="0"/>
              <a:t> </a:t>
            </a:r>
          </a:p>
          <a:p>
            <a:pPr>
              <a:lnSpc>
                <a:spcPct val="90000"/>
              </a:lnSpc>
            </a:pPr>
            <a:endParaRPr lang="hr-HR" altLang="sr-Latn-RS" sz="2200" smtClean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r-HR" altLang="sr-Latn-RS" smtClean="0">
              <a:solidFill>
                <a:srgbClr val="3333CC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r-HR" altLang="sr-Latn-RS" smtClean="0">
              <a:solidFill>
                <a:srgbClr val="3333CC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r-HR" altLang="sr-Latn-RS" smtClean="0">
              <a:solidFill>
                <a:srgbClr val="3333CC"/>
              </a:solidFill>
            </a:endParaRPr>
          </a:p>
        </p:txBody>
      </p:sp>
      <p:sp>
        <p:nvSpPr>
          <p:cNvPr id="4101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6D72558-5685-40C9-8404-743B15D09F0D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31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2700338" y="2420938"/>
          <a:ext cx="3673475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Fotografija Photo Editora" r:id="rId3" imgW="1362265" imgH="1076475" progId="MSPhotoEd.3">
                  <p:embed/>
                </p:oleObj>
              </mc:Choice>
              <mc:Fallback>
                <p:oleObj name="Fotografija Photo Editora" r:id="rId3" imgW="1362265" imgH="1076475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420938"/>
                        <a:ext cx="3673475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sr-Latn-CS" altLang="sr-Latn-RS" sz="2800" smtClean="0">
                <a:solidFill>
                  <a:srgbClr val="FF0000"/>
                </a:solidFill>
              </a:rPr>
              <a:t>Instead of a conclusion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530725"/>
          </a:xfrm>
        </p:spPr>
        <p:txBody>
          <a:bodyPr/>
          <a:lstStyle/>
          <a:p>
            <a:endParaRPr lang="hr-HR" altLang="sr-Latn-RS" sz="2200" smtClean="0"/>
          </a:p>
          <a:p>
            <a:r>
              <a:rPr lang="hr-HR" altLang="sr-Latn-RS" sz="2200" smtClean="0"/>
              <a:t>We </a:t>
            </a:r>
            <a:r>
              <a:rPr lang="en-GB" altLang="sr-Latn-RS" sz="2200" smtClean="0"/>
              <a:t>should strongly support all the efforts in establishing MP framework...</a:t>
            </a:r>
            <a:endParaRPr lang="hr-HR" altLang="sr-Latn-RS" sz="2200" smtClean="0"/>
          </a:p>
          <a:p>
            <a:pPr>
              <a:buFont typeface="Wingdings" panose="05000000000000000000" pitchFamily="2" charset="2"/>
              <a:buNone/>
            </a:pPr>
            <a:endParaRPr lang="en-GB" altLang="sr-Latn-RS" sz="2200" smtClean="0"/>
          </a:p>
          <a:p>
            <a:r>
              <a:rPr lang="en-GB" altLang="sr-Latn-RS" sz="2200" smtClean="0"/>
              <a:t>...keep our eyes open and...</a:t>
            </a:r>
          </a:p>
          <a:p>
            <a:endParaRPr lang="en-GB" altLang="sr-Latn-RS" sz="2200" smtClean="0"/>
          </a:p>
          <a:p>
            <a:r>
              <a:rPr lang="en-GB" altLang="sr-Latn-RS" sz="2200" smtClean="0"/>
              <a:t>...allow ourselves to think “out of a box”.</a:t>
            </a:r>
          </a:p>
        </p:txBody>
      </p:sp>
      <p:sp>
        <p:nvSpPr>
          <p:cNvPr id="5125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357C92F-92B8-429A-9A44-E1EA7F5A17B2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32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6588125" y="3429000"/>
          <a:ext cx="178911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Fotografija Photo Editora" r:id="rId3" imgW="914286" imgH="1428949" progId="MSPhotoEd.3">
                  <p:embed/>
                </p:oleObj>
              </mc:Choice>
              <mc:Fallback>
                <p:oleObj name="Fotografija Photo Editora" r:id="rId3" imgW="914286" imgH="142894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429000"/>
                        <a:ext cx="1789113" cy="279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2738"/>
            <a:ext cx="8328025" cy="990600"/>
          </a:xfrm>
        </p:spPr>
        <p:txBody>
          <a:bodyPr/>
          <a:lstStyle/>
          <a:p>
            <a:pPr eaLnBrk="1" hangingPunct="1"/>
            <a:r>
              <a:rPr lang="hr-HR" altLang="sr-Latn-RS" b="1" smtClean="0"/>
              <a:t>Thank you!</a:t>
            </a:r>
            <a:endParaRPr lang="en-GB" altLang="sr-Latn-RS" b="1" smtClean="0"/>
          </a:p>
        </p:txBody>
      </p:sp>
      <p:sp>
        <p:nvSpPr>
          <p:cNvPr id="35843" name="Rezervirano mjesto broja slajd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967594-C3BC-477E-8B5F-F33310A6630F}" type="slidenum">
              <a:rPr lang="hr-HR" altLang="sr-Latn-RS">
                <a:latin typeface="Verdana" panose="020B0604030504040204" pitchFamily="34" charset="0"/>
              </a:rPr>
              <a:pPr eaLnBrk="1" hangingPunct="1"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“Real time” developments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30725"/>
          </a:xfrm>
        </p:spPr>
        <p:txBody>
          <a:bodyPr/>
          <a:lstStyle/>
          <a:p>
            <a:r>
              <a:rPr lang="en-GB" altLang="sr-Latn-RS" smtClean="0"/>
              <a:t>Significant efforts on EU and global level aimed at:</a:t>
            </a:r>
          </a:p>
          <a:p>
            <a:endParaRPr lang="en-GB" altLang="sr-Latn-RS" smtClean="0"/>
          </a:p>
          <a:p>
            <a:pPr lvl="1"/>
            <a:r>
              <a:rPr lang="en-GB" altLang="sr-Latn-RS" smtClean="0"/>
              <a:t>establishing an efficient regulatory and institutional </a:t>
            </a:r>
            <a:r>
              <a:rPr lang="en-GB" altLang="sr-Latn-RS" smtClean="0">
                <a:solidFill>
                  <a:srgbClr val="3333CC"/>
                </a:solidFill>
              </a:rPr>
              <a:t>framework</a:t>
            </a:r>
            <a:r>
              <a:rPr lang="en-GB" altLang="sr-Latn-RS" smtClean="0"/>
              <a:t> – national and international</a:t>
            </a:r>
          </a:p>
          <a:p>
            <a:pPr lvl="1"/>
            <a:endParaRPr lang="en-GB" altLang="sr-Latn-RS" smtClean="0"/>
          </a:p>
          <a:p>
            <a:pPr lvl="1"/>
            <a:r>
              <a:rPr lang="en-GB" altLang="sr-Latn-RS" smtClean="0"/>
              <a:t>developing </a:t>
            </a:r>
            <a:r>
              <a:rPr lang="en-GB" altLang="sr-Latn-RS" smtClean="0">
                <a:solidFill>
                  <a:srgbClr val="3333CC"/>
                </a:solidFill>
              </a:rPr>
              <a:t>methods and analytical tools </a:t>
            </a:r>
            <a:r>
              <a:rPr lang="en-GB" altLang="sr-Latn-RS" smtClean="0"/>
              <a:t>for monitoring, identification and analysis of </a:t>
            </a:r>
            <a:r>
              <a:rPr lang="en-GB" altLang="sr-Latn-RS" smtClean="0">
                <a:solidFill>
                  <a:srgbClr val="3333CC"/>
                </a:solidFill>
              </a:rPr>
              <a:t>systemic risks</a:t>
            </a:r>
          </a:p>
          <a:p>
            <a:pPr lvl="1"/>
            <a:endParaRPr lang="en-GB" altLang="sr-Latn-RS" smtClean="0"/>
          </a:p>
          <a:p>
            <a:pPr lvl="1"/>
            <a:r>
              <a:rPr lang="en-GB" altLang="sr-Latn-RS" smtClean="0"/>
              <a:t>developing </a:t>
            </a:r>
            <a:r>
              <a:rPr lang="en-GB" altLang="sr-Latn-RS" smtClean="0">
                <a:solidFill>
                  <a:srgbClr val="3333CC"/>
                </a:solidFill>
              </a:rPr>
              <a:t>MP instruments</a:t>
            </a:r>
          </a:p>
          <a:p>
            <a:pPr lvl="2"/>
            <a:r>
              <a:rPr lang="en-GB" altLang="sr-Latn-RS" smtClean="0"/>
              <a:t>mitigating systemic risks, increasing resilience</a:t>
            </a:r>
          </a:p>
          <a:p>
            <a:pPr lvl="2"/>
            <a:r>
              <a:rPr lang="en-GB" altLang="sr-Latn-RS" smtClean="0"/>
              <a:t>design, calibration, thresholds, implementation costs, effects</a:t>
            </a:r>
          </a:p>
          <a:p>
            <a:pPr lvl="2"/>
            <a:endParaRPr lang="en-GB" altLang="sr-Latn-RS" smtClean="0"/>
          </a:p>
          <a:p>
            <a:pPr lvl="1">
              <a:buFont typeface="Wingdings" panose="05000000000000000000" pitchFamily="2" charset="2"/>
              <a:buNone/>
            </a:pPr>
            <a:endParaRPr lang="hr-HR" altLang="sr-Latn-RS" smtClean="0"/>
          </a:p>
          <a:p>
            <a:pPr lvl="1">
              <a:buFont typeface="Wingdings" panose="05000000000000000000" pitchFamily="2" charset="2"/>
              <a:buNone/>
            </a:pPr>
            <a:endParaRPr lang="en-GB" altLang="sr-Latn-RS" smtClean="0"/>
          </a:p>
        </p:txBody>
      </p:sp>
      <p:sp>
        <p:nvSpPr>
          <p:cNvPr id="10244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732A3BE-96CA-4148-8AFA-B9BD71E9306D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4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 altLang="sr-Latn-RS" sz="2800" smtClean="0"/>
              <a:t>Misperceptions and “oversights” that have contributed to crisis episodes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675687" cy="4530725"/>
          </a:xfrm>
        </p:spPr>
        <p:txBody>
          <a:bodyPr/>
          <a:lstStyle/>
          <a:p>
            <a:r>
              <a:rPr lang="hr-HR" altLang="sr-Latn-RS" sz="2000" smtClean="0">
                <a:solidFill>
                  <a:srgbClr val="3333CC"/>
                </a:solidFill>
              </a:rPr>
              <a:t>Oversimplified perception of r</a:t>
            </a:r>
            <a:r>
              <a:rPr lang="en-GB" altLang="sr-Latn-RS" sz="2000" smtClean="0">
                <a:solidFill>
                  <a:srgbClr val="3333CC"/>
                </a:solidFill>
              </a:rPr>
              <a:t>elationship between FS and monetary policy</a:t>
            </a:r>
            <a:endParaRPr lang="hr-HR" altLang="sr-Latn-RS" sz="2000" smtClean="0">
              <a:solidFill>
                <a:srgbClr val="3333CC"/>
              </a:solidFill>
            </a:endParaRPr>
          </a:p>
          <a:p>
            <a:pPr lvl="1"/>
            <a:r>
              <a:rPr lang="hr-HR" altLang="sr-Latn-RS" sz="1800" smtClean="0"/>
              <a:t>price stability not sufficent for financial stability</a:t>
            </a:r>
          </a:p>
          <a:p>
            <a:r>
              <a:rPr lang="hr-HR" altLang="sr-Latn-RS" sz="2000" smtClean="0">
                <a:solidFill>
                  <a:srgbClr val="3333CC"/>
                </a:solidFill>
              </a:rPr>
              <a:t>Microprudential regulation not able to identify risks for financial system</a:t>
            </a:r>
          </a:p>
          <a:p>
            <a:pPr lvl="1"/>
            <a:r>
              <a:rPr lang="hr-HR" altLang="sr-Latn-RS" sz="1800" smtClean="0"/>
              <a:t>f</a:t>
            </a:r>
            <a:r>
              <a:rPr lang="en-GB" altLang="sr-Latn-RS" sz="1800" smtClean="0"/>
              <a:t>ocus on individual institutions</a:t>
            </a:r>
            <a:r>
              <a:rPr lang="hr-HR" altLang="sr-Latn-RS" sz="1800" smtClean="0"/>
              <a:t> - </a:t>
            </a:r>
            <a:r>
              <a:rPr lang="en-GB" altLang="sr-Latn-RS" sz="1800" smtClean="0"/>
              <a:t>not </a:t>
            </a:r>
            <a:r>
              <a:rPr lang="hr-HR" altLang="sr-Latn-RS" sz="1800" smtClean="0"/>
              <a:t>sufficient for</a:t>
            </a:r>
            <a:r>
              <a:rPr lang="en-GB" altLang="sr-Latn-RS" sz="1800" smtClean="0"/>
              <a:t> preserv</a:t>
            </a:r>
            <a:r>
              <a:rPr lang="hr-HR" altLang="sr-Latn-RS" sz="1800" smtClean="0"/>
              <a:t>ing</a:t>
            </a:r>
            <a:r>
              <a:rPr lang="en-GB" altLang="sr-Latn-RS" sz="1800" smtClean="0"/>
              <a:t> </a:t>
            </a:r>
            <a:r>
              <a:rPr lang="hr-HR" altLang="sr-Latn-RS" sz="1800" smtClean="0"/>
              <a:t>FS</a:t>
            </a:r>
          </a:p>
          <a:p>
            <a:r>
              <a:rPr lang="hr-HR" altLang="sr-Latn-RS" sz="2000" i="1" smtClean="0">
                <a:solidFill>
                  <a:srgbClr val="3333CC"/>
                </a:solidFill>
              </a:rPr>
              <a:t>“R</a:t>
            </a:r>
            <a:r>
              <a:rPr lang="en-GB" altLang="sr-Latn-RS" sz="2000" i="1" smtClean="0">
                <a:solidFill>
                  <a:srgbClr val="3333CC"/>
                </a:solidFill>
              </a:rPr>
              <a:t>egulatory gap</a:t>
            </a:r>
            <a:r>
              <a:rPr lang="hr-HR" altLang="sr-Latn-RS" sz="2000" i="1" smtClean="0">
                <a:solidFill>
                  <a:srgbClr val="3333CC"/>
                </a:solidFill>
              </a:rPr>
              <a:t>”</a:t>
            </a:r>
            <a:endParaRPr lang="hr-HR" altLang="sr-Latn-RS" sz="2000" smtClean="0">
              <a:solidFill>
                <a:srgbClr val="3333CC"/>
              </a:solidFill>
            </a:endParaRPr>
          </a:p>
          <a:p>
            <a:pPr lvl="1"/>
            <a:r>
              <a:rPr lang="en-GB" altLang="sr-Latn-RS" sz="1800" smtClean="0"/>
              <a:t> no one explicitly in charge for systemic risks</a:t>
            </a:r>
            <a:endParaRPr lang="hr-HR" altLang="sr-Latn-RS" sz="1800" smtClean="0"/>
          </a:p>
          <a:p>
            <a:r>
              <a:rPr lang="hr-HR" altLang="sr-Latn-RS" sz="2000" smtClean="0">
                <a:solidFill>
                  <a:srgbClr val="3333CC"/>
                </a:solidFill>
              </a:rPr>
              <a:t>D</a:t>
            </a:r>
            <a:r>
              <a:rPr lang="en-GB" altLang="sr-Latn-RS" sz="2000" smtClean="0">
                <a:solidFill>
                  <a:srgbClr val="3333CC"/>
                </a:solidFill>
              </a:rPr>
              <a:t>ifferent institutions in charge of different parts of the financial system</a:t>
            </a:r>
            <a:endParaRPr lang="hr-HR" altLang="sr-Latn-RS" sz="2000" smtClean="0">
              <a:solidFill>
                <a:srgbClr val="3333CC"/>
              </a:solidFill>
            </a:endParaRPr>
          </a:p>
          <a:p>
            <a:pPr lvl="1"/>
            <a:r>
              <a:rPr lang="hr-HR" altLang="sr-Latn-RS" sz="1800" smtClean="0"/>
              <a:t>lack of </a:t>
            </a:r>
            <a:r>
              <a:rPr lang="hr-HR" altLang="sr-Latn-RS" sz="1800" i="1" smtClean="0"/>
              <a:t>“big picture”</a:t>
            </a:r>
            <a:r>
              <a:rPr lang="hr-HR" altLang="sr-Latn-RS" sz="1800" smtClean="0"/>
              <a:t> - lower</a:t>
            </a:r>
            <a:r>
              <a:rPr lang="en-GB" altLang="sr-Latn-RS" sz="1800" smtClean="0"/>
              <a:t> efficiency of MPP even if it has been used</a:t>
            </a:r>
            <a:endParaRPr lang="hr-HR" altLang="sr-Latn-RS" sz="1800" smtClean="0"/>
          </a:p>
          <a:p>
            <a:r>
              <a:rPr lang="hr-HR" altLang="sr-Latn-RS" sz="2000" smtClean="0">
                <a:solidFill>
                  <a:srgbClr val="3333CC"/>
                </a:solidFill>
              </a:rPr>
              <a:t>Procyclical regulatory framework</a:t>
            </a:r>
          </a:p>
          <a:p>
            <a:r>
              <a:rPr lang="hr-HR" altLang="sr-Latn-RS" sz="2000" smtClean="0">
                <a:solidFill>
                  <a:srgbClr val="3333CC"/>
                </a:solidFill>
              </a:rPr>
              <a:t>Lots of space for cross-border spill-overs</a:t>
            </a:r>
          </a:p>
          <a:p>
            <a:endParaRPr lang="hr-HR" altLang="sr-Latn-RS" sz="2000" smtClean="0">
              <a:solidFill>
                <a:srgbClr val="3333CC"/>
              </a:solidFill>
            </a:endParaRPr>
          </a:p>
          <a:p>
            <a:endParaRPr lang="hr-HR" altLang="sr-Latn-RS" sz="2000" smtClean="0"/>
          </a:p>
        </p:txBody>
      </p:sp>
      <p:sp>
        <p:nvSpPr>
          <p:cNvPr id="11268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3E7CB39-E866-41C9-AAC9-6FC1F17589CA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5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hr-HR" altLang="sr-Latn-RS" sz="2800" smtClean="0"/>
              <a:t>U</a:t>
            </a:r>
            <a:r>
              <a:rPr lang="en-GB" altLang="sr-Latn-RS" sz="2800" smtClean="0"/>
              <a:t>p to </a:t>
            </a:r>
            <a:r>
              <a:rPr lang="hr-HR" altLang="sr-Latn-RS" sz="2800" smtClean="0"/>
              <a:t>2008</a:t>
            </a:r>
            <a:r>
              <a:rPr lang="en-GB" altLang="sr-Latn-RS" sz="2800" smtClean="0"/>
              <a:t> – </a:t>
            </a:r>
            <a:r>
              <a:rPr lang="hr-HR" altLang="sr-Latn-RS" sz="2800" smtClean="0"/>
              <a:t>MPP </a:t>
            </a:r>
            <a:r>
              <a:rPr lang="en-GB" altLang="sr-Latn-RS" sz="2800" smtClean="0"/>
              <a:t>conducted primarily by </a:t>
            </a:r>
            <a:r>
              <a:rPr lang="hr-HR" altLang="sr-Latn-RS" sz="2800" smtClean="0"/>
              <a:t>EMs</a:t>
            </a:r>
          </a:p>
        </p:txBody>
      </p:sp>
      <p:sp>
        <p:nvSpPr>
          <p:cNvPr id="1229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700213"/>
            <a:ext cx="2663825" cy="4746625"/>
          </a:xfrm>
        </p:spPr>
        <p:txBody>
          <a:bodyPr/>
          <a:lstStyle/>
          <a:p>
            <a:r>
              <a:rPr lang="en-GB" altLang="sr-Latn-RS" sz="2000" smtClean="0"/>
              <a:t>Developed countries -intensified its use after 2008</a:t>
            </a:r>
          </a:p>
          <a:p>
            <a:endParaRPr lang="en-GB" altLang="sr-Latn-RS" sz="2000" smtClean="0"/>
          </a:p>
          <a:p>
            <a:r>
              <a:rPr lang="en-GB" altLang="sr-Latn-RS" sz="2000" smtClean="0"/>
              <a:t>Most frequently used MP instruments (</a:t>
            </a:r>
            <a:r>
              <a:rPr lang="en-GB" altLang="sr-Latn-RS" sz="1400" smtClean="0"/>
              <a:t>Lim et al., 2011</a:t>
            </a:r>
            <a:r>
              <a:rPr lang="en-GB" altLang="sr-Latn-RS" sz="2000" smtClean="0"/>
              <a:t>) – related to:</a:t>
            </a:r>
          </a:p>
          <a:p>
            <a:pPr lvl="1"/>
            <a:r>
              <a:rPr lang="en-GB" altLang="sr-Latn-RS" sz="1800" smtClean="0"/>
              <a:t>credit activity</a:t>
            </a:r>
          </a:p>
          <a:p>
            <a:pPr lvl="1"/>
            <a:r>
              <a:rPr lang="en-GB" altLang="sr-Latn-RS" sz="1800" smtClean="0"/>
              <a:t>liquidity</a:t>
            </a:r>
          </a:p>
          <a:p>
            <a:pPr lvl="1"/>
            <a:r>
              <a:rPr lang="en-GB" altLang="sr-Latn-RS" sz="1800" smtClean="0"/>
              <a:t>capitalization</a:t>
            </a:r>
            <a:r>
              <a:rPr lang="hr-HR" altLang="sr-Latn-RS" sz="1800" smtClean="0"/>
              <a:t> </a:t>
            </a:r>
          </a:p>
        </p:txBody>
      </p:sp>
      <p:sp>
        <p:nvSpPr>
          <p:cNvPr id="12292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BE1A230-5CCD-4E26-AEF2-545641D59A21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6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sp>
        <p:nvSpPr>
          <p:cNvPr id="12293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2987675" y="5734050"/>
            <a:ext cx="6372225" cy="4699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sr-Latn-RS" sz="1200" smtClean="0"/>
              <a:t>Note: The y-axis shows the number of countries that use </a:t>
            </a:r>
            <a:r>
              <a:rPr lang="hr-HR" altLang="sr-Latn-RS" sz="1200" smtClean="0"/>
              <a:t>MP</a:t>
            </a:r>
            <a:r>
              <a:rPr lang="en-GB" altLang="sr-Latn-RS" sz="1200" smtClean="0"/>
              <a:t> measures and instruments.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sr-Latn-RS" sz="1200" smtClean="0"/>
              <a:t>Source: Sowerbutts (2014) </a:t>
            </a:r>
            <a:endParaRPr lang="hr-HR" altLang="sr-Latn-RS" sz="1200" smtClean="0"/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6516687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slov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5545138" cy="1152525"/>
          </a:xfrm>
        </p:spPr>
        <p:txBody>
          <a:bodyPr/>
          <a:lstStyle/>
          <a:p>
            <a:r>
              <a:rPr lang="hr-HR" altLang="sr-Latn-RS" smtClean="0"/>
              <a:t>Why we should be interested in MPP in CEE?</a:t>
            </a:r>
          </a:p>
        </p:txBody>
      </p:sp>
      <p:sp>
        <p:nvSpPr>
          <p:cNvPr id="2052" name="Rezervirano mjesto sadržaja 2"/>
          <p:cNvSpPr>
            <a:spLocks noGrp="1"/>
          </p:cNvSpPr>
          <p:nvPr>
            <p:ph type="body" sz="half" idx="1"/>
          </p:nvPr>
        </p:nvSpPr>
        <p:spPr>
          <a:xfrm>
            <a:off x="179388" y="1412875"/>
            <a:ext cx="5545137" cy="14398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endParaRPr lang="hr-HR" altLang="sr-Latn-RS" sz="2000" smtClean="0"/>
          </a:p>
          <a:p>
            <a:pPr algn="just">
              <a:lnSpc>
                <a:spcPct val="90000"/>
              </a:lnSpc>
            </a:pPr>
            <a:r>
              <a:rPr lang="hr-HR" altLang="sr-Latn-RS" sz="2200" smtClean="0"/>
              <a:t>To get </a:t>
            </a:r>
            <a:r>
              <a:rPr lang="en-GB" altLang="sr-Latn-RS" sz="2200" smtClean="0"/>
              <a:t>a </a:t>
            </a:r>
            <a:r>
              <a:rPr lang="en-GB" altLang="sr-Latn-RS" sz="2200" smtClean="0">
                <a:solidFill>
                  <a:srgbClr val="3333CC"/>
                </a:solidFill>
              </a:rPr>
              <a:t>deeper insight</a:t>
            </a:r>
            <a:r>
              <a:rPr lang="en-GB" altLang="sr-Latn-RS" sz="2200" smtClean="0"/>
              <a:t> into the </a:t>
            </a:r>
            <a:r>
              <a:rPr lang="en-GB" altLang="sr-Latn-RS" sz="2200" smtClean="0">
                <a:solidFill>
                  <a:srgbClr val="3333CC"/>
                </a:solidFill>
              </a:rPr>
              <a:t>experiences</a:t>
            </a:r>
            <a:r>
              <a:rPr lang="en-GB" altLang="sr-Latn-RS" sz="2200" smtClean="0"/>
              <a:t> of </a:t>
            </a:r>
            <a:r>
              <a:rPr lang="hr-HR" altLang="sr-Latn-RS" sz="2200" smtClean="0"/>
              <a:t>a </a:t>
            </a:r>
            <a:r>
              <a:rPr lang="en-GB" altLang="sr-Latn-RS" sz="2200" smtClean="0"/>
              <a:t>relatively small group of countries that </a:t>
            </a:r>
            <a:r>
              <a:rPr lang="hr-HR" altLang="sr-Latn-RS" sz="2200" smtClean="0"/>
              <a:t>had </a:t>
            </a:r>
            <a:r>
              <a:rPr lang="en-GB" altLang="sr-Latn-RS" sz="2200" smtClean="0"/>
              <a:t>used </a:t>
            </a:r>
            <a:r>
              <a:rPr lang="hr-HR" altLang="sr-Latn-RS" sz="2200" smtClean="0"/>
              <a:t>MPP </a:t>
            </a:r>
            <a:r>
              <a:rPr lang="en-GB" altLang="sr-Latn-RS" sz="2200" smtClean="0"/>
              <a:t> </a:t>
            </a:r>
            <a:endParaRPr lang="hr-HR" altLang="sr-Latn-RS" sz="2200" smtClean="0"/>
          </a:p>
          <a:p>
            <a:pPr algn="just">
              <a:lnSpc>
                <a:spcPct val="90000"/>
              </a:lnSpc>
            </a:pPr>
            <a:endParaRPr lang="en-GB" altLang="sr-Latn-RS" sz="2200" smtClean="0"/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2997200"/>
            <a:ext cx="8964612" cy="291782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hr-HR" altLang="sr-Latn-RS" sz="2000" smtClean="0"/>
              <a:t>T</a:t>
            </a:r>
            <a:r>
              <a:rPr lang="en-GB" altLang="sr-Latn-RS" sz="2000" smtClean="0"/>
              <a:t>o </a:t>
            </a:r>
            <a:r>
              <a:rPr lang="hr-HR" altLang="sr-Latn-RS" sz="2000" smtClean="0"/>
              <a:t>understand the</a:t>
            </a:r>
            <a:r>
              <a:rPr lang="en-GB" altLang="sr-Latn-RS" sz="2000" smtClean="0"/>
              <a:t> </a:t>
            </a:r>
            <a:r>
              <a:rPr lang="hr-HR" altLang="sr-Latn-RS" sz="2000" smtClean="0">
                <a:solidFill>
                  <a:srgbClr val="3333CC"/>
                </a:solidFill>
              </a:rPr>
              <a:t>underlying reasons</a:t>
            </a:r>
            <a:r>
              <a:rPr lang="hr-HR" altLang="sr-Latn-RS" sz="2000" smtClean="0"/>
              <a:t> behind more intense MPP</a:t>
            </a:r>
          </a:p>
          <a:p>
            <a:pPr algn="just">
              <a:lnSpc>
                <a:spcPct val="90000"/>
              </a:lnSpc>
            </a:pPr>
            <a:r>
              <a:rPr lang="hr-HR" altLang="sr-Latn-RS" sz="2000" smtClean="0"/>
              <a:t>T</a:t>
            </a:r>
            <a:r>
              <a:rPr lang="en-GB" altLang="sr-Latn-RS" sz="2000" smtClean="0"/>
              <a:t>o </a:t>
            </a:r>
            <a:r>
              <a:rPr lang="hr-HR" altLang="sr-Latn-RS" sz="2000" smtClean="0"/>
              <a:t>evalute </a:t>
            </a:r>
            <a:r>
              <a:rPr lang="hr-HR" altLang="sr-Latn-RS" sz="2000" smtClean="0">
                <a:solidFill>
                  <a:srgbClr val="3333CC"/>
                </a:solidFill>
              </a:rPr>
              <a:t>MPP effectiveness</a:t>
            </a:r>
            <a:r>
              <a:rPr lang="hr-HR" altLang="sr-Latn-RS" sz="2000" smtClean="0"/>
              <a:t> in mitigating</a:t>
            </a:r>
            <a:r>
              <a:rPr lang="en-GB" altLang="sr-Latn-RS" sz="2000" smtClean="0"/>
              <a:t> systemic risks</a:t>
            </a:r>
            <a:endParaRPr lang="hr-HR" altLang="sr-Latn-RS" sz="2000" smtClean="0"/>
          </a:p>
          <a:p>
            <a:pPr algn="just">
              <a:lnSpc>
                <a:spcPct val="90000"/>
              </a:lnSpc>
            </a:pPr>
            <a:r>
              <a:rPr lang="hr-HR" altLang="sr-Latn-RS" sz="2000" smtClean="0"/>
              <a:t>To underline the </a:t>
            </a:r>
            <a:r>
              <a:rPr lang="en-GB" altLang="sr-Latn-RS" sz="2000" smtClean="0"/>
              <a:t>importance of better </a:t>
            </a:r>
            <a:r>
              <a:rPr lang="en-GB" altLang="sr-Latn-RS" sz="2000" smtClean="0">
                <a:solidFill>
                  <a:srgbClr val="3333CC"/>
                </a:solidFill>
              </a:rPr>
              <a:t>coordination</a:t>
            </a:r>
            <a:r>
              <a:rPr lang="en-GB" altLang="sr-Latn-RS" sz="2000" smtClean="0"/>
              <a:t> </a:t>
            </a:r>
            <a:r>
              <a:rPr lang="hr-HR" altLang="sr-Latn-RS" sz="2000" smtClean="0"/>
              <a:t>between MPP</a:t>
            </a:r>
            <a:r>
              <a:rPr lang="en-GB" altLang="sr-Latn-RS" sz="2000" smtClean="0"/>
              <a:t> and other economic policies</a:t>
            </a:r>
            <a:endParaRPr lang="hr-HR" altLang="sr-Latn-RS" sz="2000" smtClean="0"/>
          </a:p>
          <a:p>
            <a:pPr>
              <a:lnSpc>
                <a:spcPct val="90000"/>
              </a:lnSpc>
            </a:pPr>
            <a:r>
              <a:rPr lang="hr-HR" altLang="sr-Latn-RS" sz="2000" smtClean="0"/>
              <a:t>To </a:t>
            </a:r>
            <a:r>
              <a:rPr lang="en-GB" altLang="sr-Latn-RS" sz="2000" smtClean="0"/>
              <a:t>contribute to understanding the </a:t>
            </a:r>
            <a:r>
              <a:rPr lang="en-GB" altLang="sr-Latn-RS" sz="2000" smtClean="0">
                <a:solidFill>
                  <a:srgbClr val="3333CC"/>
                </a:solidFill>
              </a:rPr>
              <a:t>costs and benefits</a:t>
            </a:r>
            <a:r>
              <a:rPr lang="en-GB" altLang="sr-Latn-RS" sz="2000" smtClean="0"/>
              <a:t> of MPP</a:t>
            </a:r>
            <a:r>
              <a:rPr lang="hr-HR" altLang="sr-Latn-RS" sz="2000" smtClean="0"/>
              <a:t> – “weapon” against inaction bias</a:t>
            </a:r>
          </a:p>
          <a:p>
            <a:pPr>
              <a:lnSpc>
                <a:spcPct val="90000"/>
              </a:lnSpc>
            </a:pPr>
            <a:endParaRPr lang="hr-HR" altLang="sr-Latn-RS" sz="2000" smtClean="0"/>
          </a:p>
          <a:p>
            <a:pPr algn="just">
              <a:lnSpc>
                <a:spcPct val="90000"/>
              </a:lnSpc>
            </a:pPr>
            <a:r>
              <a:rPr lang="hr-HR" altLang="sr-Latn-RS" sz="2000" smtClean="0"/>
              <a:t>F</a:t>
            </a:r>
            <a:r>
              <a:rPr lang="en-GB" altLang="sr-Latn-RS" sz="2000" smtClean="0"/>
              <a:t>ocus on small open economies </a:t>
            </a:r>
            <a:r>
              <a:rPr lang="hr-HR" altLang="sr-Latn-RS" sz="2000" smtClean="0"/>
              <a:t>emphasizes their </a:t>
            </a:r>
            <a:r>
              <a:rPr lang="hr-HR" altLang="sr-Latn-RS" sz="2000" smtClean="0">
                <a:solidFill>
                  <a:srgbClr val="3333CC"/>
                </a:solidFill>
              </a:rPr>
              <a:t>specific</a:t>
            </a:r>
            <a:r>
              <a:rPr lang="en-GB" altLang="sr-Latn-RS" sz="2000" smtClean="0">
                <a:solidFill>
                  <a:srgbClr val="3333CC"/>
                </a:solidFill>
              </a:rPr>
              <a:t> risks</a:t>
            </a:r>
            <a:r>
              <a:rPr lang="en-GB" altLang="sr-Latn-RS" sz="2000" smtClean="0"/>
              <a:t> </a:t>
            </a:r>
            <a:r>
              <a:rPr lang="hr-HR" altLang="sr-Latn-RS" sz="2000" smtClean="0"/>
              <a:t>-</a:t>
            </a:r>
            <a:r>
              <a:rPr lang="en-GB" altLang="sr-Latn-RS" sz="2000" smtClean="0"/>
              <a:t> </a:t>
            </a:r>
            <a:r>
              <a:rPr lang="en-GB" altLang="sr-Latn-RS" sz="2000" smtClean="0">
                <a:solidFill>
                  <a:srgbClr val="3333CC"/>
                </a:solidFill>
              </a:rPr>
              <a:t>sometimes overlooked</a:t>
            </a:r>
            <a:r>
              <a:rPr lang="en-GB" altLang="sr-Latn-RS" sz="2000" smtClean="0"/>
              <a:t> in discussions on a global level</a:t>
            </a:r>
            <a:endParaRPr lang="hr-HR" altLang="sr-Latn-RS" sz="2000" smtClean="0"/>
          </a:p>
        </p:txBody>
      </p:sp>
      <p:sp>
        <p:nvSpPr>
          <p:cNvPr id="2054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4DDBC9-D75C-4CED-8BB9-9B623AA93034}" type="slidenum">
              <a:rPr lang="hr-HR" altLang="sr-Latn-RS">
                <a:latin typeface="Verdana" panose="020B0604030504040204" pitchFamily="34" charset="0"/>
              </a:rPr>
              <a:pPr eaLnBrk="1" hangingPunct="1"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867400" y="115888"/>
          <a:ext cx="3276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Fotografija Photo Editora" r:id="rId3" imgW="3238952" imgH="2409524" progId="MSPhotoEd.3">
                  <p:embed/>
                </p:oleObj>
              </mc:Choice>
              <mc:Fallback>
                <p:oleObj name="Fotografija Photo Editora" r:id="rId3" imgW="3238952" imgH="240952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15888"/>
                        <a:ext cx="3276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5C7A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hr-HR" altLang="sr-Latn-RS" smtClean="0"/>
              <a:t>CEE countries before the crisis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1916113"/>
            <a:ext cx="9036050" cy="4530725"/>
          </a:xfrm>
        </p:spPr>
        <p:txBody>
          <a:bodyPr/>
          <a:lstStyle/>
          <a:p>
            <a:r>
              <a:rPr lang="en-GB" altLang="sr-Latn-RS" smtClean="0">
                <a:solidFill>
                  <a:srgbClr val="CC00FF"/>
                </a:solidFill>
              </a:rPr>
              <a:t>liberalisation</a:t>
            </a:r>
            <a:r>
              <a:rPr lang="en-GB" altLang="sr-Latn-RS" smtClean="0"/>
              <a:t> + </a:t>
            </a:r>
            <a:endParaRPr lang="hr-HR" altLang="sr-Latn-RS" smtClean="0"/>
          </a:p>
          <a:p>
            <a:r>
              <a:rPr lang="en-GB" altLang="sr-Latn-RS" smtClean="0">
                <a:solidFill>
                  <a:srgbClr val="0066FF"/>
                </a:solidFill>
              </a:rPr>
              <a:t>insufficiently developed regulatory and institutional framework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009900"/>
                </a:solidFill>
              </a:rPr>
              <a:t>increased share of foreign banks (battle for market shares, sometimes inappropriate credit policies)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FF0000"/>
                </a:solidFill>
              </a:rPr>
              <a:t>high global liquidity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CC6600"/>
                </a:solidFill>
              </a:rPr>
              <a:t>low interest rates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008080"/>
                </a:solidFill>
              </a:rPr>
              <a:t>increased risk aversion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FF9900"/>
                </a:solidFill>
              </a:rPr>
              <a:t>above average growth potential in CEE</a:t>
            </a:r>
            <a:r>
              <a:rPr lang="en-GB" altLang="sr-Latn-RS" smtClean="0"/>
              <a:t> + </a:t>
            </a:r>
          </a:p>
          <a:p>
            <a:r>
              <a:rPr lang="en-GB" altLang="sr-Latn-RS" smtClean="0">
                <a:solidFill>
                  <a:srgbClr val="3333CC"/>
                </a:solidFill>
              </a:rPr>
              <a:t>EU accession process</a:t>
            </a:r>
            <a:r>
              <a:rPr lang="en-GB" altLang="sr-Latn-RS" smtClean="0"/>
              <a:t> =</a:t>
            </a:r>
          </a:p>
          <a:p>
            <a:r>
              <a:rPr lang="en-GB" altLang="sr-Latn-RS" smtClean="0">
                <a:solidFill>
                  <a:schemeClr val="tx1"/>
                </a:solidFill>
              </a:rPr>
              <a:t>high capital inflows</a:t>
            </a:r>
          </a:p>
        </p:txBody>
      </p:sp>
      <p:sp>
        <p:nvSpPr>
          <p:cNvPr id="13316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55ACE7-64BC-4AB3-AC60-6F232EB6D5B4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8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268538" y="260350"/>
            <a:ext cx="4751387" cy="990600"/>
          </a:xfrm>
        </p:spPr>
        <p:txBody>
          <a:bodyPr/>
          <a:lstStyle/>
          <a:p>
            <a:r>
              <a:rPr lang="en-GB" altLang="sr-Latn-RS" sz="2800" smtClean="0"/>
              <a:t>Developments that </a:t>
            </a:r>
            <a:r>
              <a:rPr lang="hr-HR" altLang="sr-Latn-RS" sz="2800" smtClean="0"/>
              <a:t>encouraged </a:t>
            </a:r>
            <a:r>
              <a:rPr lang="en-GB" altLang="sr-Latn-RS" sz="2800" smtClean="0"/>
              <a:t>MPP in CEE</a:t>
            </a:r>
            <a:endParaRPr lang="hr-HR" altLang="sr-Latn-RS" sz="2800" smtClean="0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1800" y="1628775"/>
            <a:ext cx="87122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sr-Latn-RS" sz="2000" smtClean="0">
                <a:solidFill>
                  <a:schemeClr val="tx1"/>
                </a:solidFill>
              </a:rPr>
              <a:t>high capital inflows</a:t>
            </a:r>
            <a:r>
              <a:rPr lang="en-GB" altLang="sr-Latn-RS" sz="2000" smtClean="0"/>
              <a:t> +</a:t>
            </a:r>
          </a:p>
          <a:p>
            <a:pPr>
              <a:lnSpc>
                <a:spcPct val="80000"/>
              </a:lnSpc>
            </a:pPr>
            <a:r>
              <a:rPr lang="en-GB" altLang="sr-Latn-RS" sz="2000" smtClean="0">
                <a:solidFill>
                  <a:srgbClr val="9900FF"/>
                </a:solidFill>
              </a:rPr>
              <a:t>expectations that strong inflows are continuous and stable</a:t>
            </a:r>
            <a:r>
              <a:rPr lang="en-GB" altLang="sr-Latn-RS" sz="2000" smtClean="0"/>
              <a:t> </a:t>
            </a:r>
            <a:r>
              <a:rPr lang="en-GB" altLang="sr-Latn-RS" sz="2000" smtClean="0">
                <a:solidFill>
                  <a:srgbClr val="9900FF"/>
                </a:solidFill>
              </a:rPr>
              <a:t>(FP)</a:t>
            </a:r>
            <a:r>
              <a:rPr lang="hr-HR" altLang="sr-Latn-RS" sz="2000" smtClean="0">
                <a:solidFill>
                  <a:srgbClr val="9900FF"/>
                </a:solidFill>
              </a:rPr>
              <a:t> =</a:t>
            </a:r>
            <a:r>
              <a:rPr lang="en-GB" altLang="sr-Latn-RS" sz="200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GB" altLang="sr-Latn-RS" sz="2000" smtClean="0">
                <a:solidFill>
                  <a:srgbClr val="FF0000"/>
                </a:solidFill>
              </a:rPr>
              <a:t>favourable conditions for </a:t>
            </a:r>
            <a:r>
              <a:rPr lang="hr-HR" altLang="sr-Latn-RS" sz="2000" smtClean="0">
                <a:solidFill>
                  <a:srgbClr val="FF0000"/>
                </a:solidFill>
              </a:rPr>
              <a:t>SR</a:t>
            </a:r>
            <a:r>
              <a:rPr lang="en-GB" altLang="sr-Latn-RS" sz="2000" smtClean="0">
                <a:solidFill>
                  <a:srgbClr val="FF0000"/>
                </a:solidFill>
              </a:rPr>
              <a:t> accumulation</a:t>
            </a:r>
            <a:endParaRPr lang="en-GB" altLang="sr-Latn-RS" sz="2200" smtClean="0"/>
          </a:p>
          <a:p>
            <a:pPr>
              <a:lnSpc>
                <a:spcPct val="80000"/>
              </a:lnSpc>
            </a:pPr>
            <a:endParaRPr lang="en-GB" altLang="sr-Latn-RS" sz="2200" smtClean="0"/>
          </a:p>
          <a:p>
            <a:pPr>
              <a:lnSpc>
                <a:spcPct val="80000"/>
              </a:lnSpc>
            </a:pPr>
            <a:r>
              <a:rPr lang="en-GB" altLang="sr-Latn-RS" sz="2200" smtClean="0"/>
              <a:t>Average credit growth - 2001 - 2008Q3 = </a:t>
            </a:r>
            <a:r>
              <a:rPr lang="en-GB" altLang="sr-Latn-RS" sz="2200" smtClean="0">
                <a:solidFill>
                  <a:srgbClr val="3333CC"/>
                </a:solidFill>
              </a:rPr>
              <a:t>13% - 47%</a:t>
            </a:r>
          </a:p>
          <a:p>
            <a:pPr>
              <a:lnSpc>
                <a:spcPct val="80000"/>
              </a:lnSpc>
            </a:pPr>
            <a:r>
              <a:rPr lang="en-GB" altLang="sr-Latn-RS" sz="2200" smtClean="0"/>
              <a:t>Parent banks - till end 2007 - cumulative credit inflows - </a:t>
            </a:r>
            <a:r>
              <a:rPr lang="en-GB" altLang="sr-Latn-RS" sz="2200" smtClean="0">
                <a:solidFill>
                  <a:srgbClr val="3333CC"/>
                </a:solidFill>
              </a:rPr>
              <a:t>38% GDP</a:t>
            </a:r>
          </a:p>
          <a:p>
            <a:pPr>
              <a:lnSpc>
                <a:spcPct val="80000"/>
              </a:lnSpc>
            </a:pPr>
            <a:endParaRPr lang="en-GB" altLang="sr-Latn-RS" sz="2200" smtClean="0"/>
          </a:p>
          <a:p>
            <a:pPr>
              <a:lnSpc>
                <a:spcPct val="80000"/>
              </a:lnSpc>
            </a:pPr>
            <a:r>
              <a:rPr lang="en-GB" altLang="sr-Latn-RS" sz="2200" smtClean="0"/>
              <a:t>(Excessive) credit growth » increased demand » exceeded short-term domestic supply » encouraged import » rising CADs (on average - cca </a:t>
            </a:r>
            <a:r>
              <a:rPr lang="en-GB" altLang="sr-Latn-RS" sz="2200" smtClean="0">
                <a:solidFill>
                  <a:srgbClr val="3333CC"/>
                </a:solidFill>
              </a:rPr>
              <a:t>10% GDP</a:t>
            </a:r>
            <a:r>
              <a:rPr lang="en-GB" altLang="sr-Latn-RS" sz="2200" smtClean="0"/>
              <a:t> prior 2008) » price stability mostly maintained </a:t>
            </a:r>
          </a:p>
          <a:p>
            <a:pPr>
              <a:lnSpc>
                <a:spcPct val="80000"/>
              </a:lnSpc>
            </a:pPr>
            <a:endParaRPr lang="en-GB" altLang="sr-Latn-RS" sz="2200" smtClean="0"/>
          </a:p>
          <a:p>
            <a:pPr>
              <a:lnSpc>
                <a:spcPct val="80000"/>
              </a:lnSpc>
            </a:pPr>
            <a:r>
              <a:rPr lang="en-GB" altLang="sr-Latn-RS" sz="2200" smtClean="0"/>
              <a:t>But » pressure on financial assets prices (shares, currencies) and non-tradable goods (real-estate) » bubbles </a:t>
            </a:r>
            <a:endParaRPr lang="hr-HR" altLang="sr-Latn-RS" sz="2200" smtClean="0"/>
          </a:p>
          <a:p>
            <a:pPr>
              <a:lnSpc>
                <a:spcPct val="80000"/>
              </a:lnSpc>
            </a:pPr>
            <a:endParaRPr lang="en-GB" altLang="sr-Latn-RS" sz="2200" smtClean="0"/>
          </a:p>
        </p:txBody>
      </p:sp>
      <p:sp>
        <p:nvSpPr>
          <p:cNvPr id="14340" name="Rezervirano mjesto broja slajda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4C41E77-D33F-44BD-A3B2-DEB000440D99}" type="slidenum">
              <a:rPr lang="hr-HR" altLang="sr-Latn-RS" sz="1000">
                <a:latin typeface="Verdana" panose="020B0604030504040204" pitchFamily="34" charset="0"/>
              </a:rPr>
              <a:pPr algn="r" eaLnBrk="1" hangingPunct="1"/>
              <a:t>9</a:t>
            </a:fld>
            <a:endParaRPr lang="hr-HR" altLang="sr-Latn-RS" sz="1000">
              <a:latin typeface="Verdana" panose="020B0604030504040204" pitchFamily="34" charset="0"/>
            </a:endParaRPr>
          </a:p>
        </p:txBody>
      </p:sp>
      <p:pic>
        <p:nvPicPr>
          <p:cNvPr id="14341" name="Picture 7" descr="F:\novi crtezi\rising index_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5888"/>
            <a:ext cx="22637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F:\novi crtezi\balnočić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31775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PP template Presentation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Life L2"/>
        <a:ea typeface=""/>
        <a:cs typeface=""/>
      </a:majorFont>
      <a:minorFont>
        <a:latin typeface="Life L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 PP template Presentation</Template>
  <TotalTime>3923</TotalTime>
  <Words>1498</Words>
  <Application>Microsoft Office PowerPoint</Application>
  <PresentationFormat>On-screen Show (4:3)</PresentationFormat>
  <Paragraphs>236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Life L2</vt:lpstr>
      <vt:lpstr>Wingdings</vt:lpstr>
      <vt:lpstr>Calibri</vt:lpstr>
      <vt:lpstr>Verdana</vt:lpstr>
      <vt:lpstr>EN PP template Presentation</vt:lpstr>
      <vt:lpstr>Bitmap Image</vt:lpstr>
      <vt:lpstr>Microsoft Photo Editor 3.0 fotografija</vt:lpstr>
      <vt:lpstr>Grafikon Microsoft Excela</vt:lpstr>
      <vt:lpstr>MACROPRUDENTIAL POLICY  IN CENTRAL AND EASTERN EUROPEAN COUNTRIES – IS THERE SOMETHING  WE SHOULD LEARN?* </vt:lpstr>
      <vt:lpstr>PowerPoint Presentation</vt:lpstr>
      <vt:lpstr>Why MPP suddenly became a “hot topic” </vt:lpstr>
      <vt:lpstr>“Real time” developments</vt:lpstr>
      <vt:lpstr>Misperceptions and “oversights” that have contributed to crisis episodes</vt:lpstr>
      <vt:lpstr>Up to 2008 – MPP conducted primarily by EMs</vt:lpstr>
      <vt:lpstr>Why we should be interested in MPP in CEE?</vt:lpstr>
      <vt:lpstr>CEE countries before the crisis</vt:lpstr>
      <vt:lpstr>Developments that encouraged MPP in CEE</vt:lpstr>
      <vt:lpstr>Intensity of Use of MPP in Europe </vt:lpstr>
      <vt:lpstr>Macroeconomic Characteristics and MPP </vt:lpstr>
      <vt:lpstr>Monetary Policy and MPP </vt:lpstr>
      <vt:lpstr>Credit and deposit euroisation in CEE countries</vt:lpstr>
      <vt:lpstr>Financial System Characteristics and MPP</vt:lpstr>
      <vt:lpstr>Ordered probit vs. OLS – same conclusion – in line with simple linear regressions</vt:lpstr>
      <vt:lpstr>Effectiveness of MPP - systemic risks related to credit activity</vt:lpstr>
      <vt:lpstr>Modelling effectiveness</vt:lpstr>
      <vt:lpstr>Variables constructed to reflect the use of individual MP instruments</vt:lpstr>
      <vt:lpstr>MPP intensity</vt:lpstr>
      <vt:lpstr>Impact of MP Instruments on Total Loans to Households </vt:lpstr>
      <vt:lpstr>Impact of MP Instruments on Total Loans to Corporate Sector</vt:lpstr>
      <vt:lpstr>Impact of MP Instruments on Total B Loans to Private Sector</vt:lpstr>
      <vt:lpstr>Private sector debt structure </vt:lpstr>
      <vt:lpstr>What Should We Learn?  Country-specific characteristics must be taken into account </vt:lpstr>
      <vt:lpstr>What Should We Learn? Adequate institutional framework – necessary prerequisite for efficient MPP</vt:lpstr>
      <vt:lpstr>What Should We Learn?  MP instruments are very, very complex</vt:lpstr>
      <vt:lpstr>What Should We Learn? Cross-country studies have a limited scope</vt:lpstr>
      <vt:lpstr>What Should We Learn?  MPP has potential to alleviate costs of financial crisis  </vt:lpstr>
      <vt:lpstr>What Should We Learn?  Inaction is costly</vt:lpstr>
      <vt:lpstr>What Should We Learn? Coordination between economic policies is a “must-have”</vt:lpstr>
      <vt:lpstr>What Should We Learn? MPP might stimulate inaction bias within other policies</vt:lpstr>
      <vt:lpstr>Instead of a conclusion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Miroslav Josić</dc:creator>
  <cp:lastModifiedBy>SSEHOVIC</cp:lastModifiedBy>
  <cp:revision>254</cp:revision>
  <cp:lastPrinted>2014-06-12T11:27:31Z</cp:lastPrinted>
  <dcterms:created xsi:type="dcterms:W3CDTF">2011-12-06T15:55:21Z</dcterms:created>
  <dcterms:modified xsi:type="dcterms:W3CDTF">2014-06-16T11:49:47Z</dcterms:modified>
</cp:coreProperties>
</file>