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75"/>
  </p:notesMasterIdLst>
  <p:sldIdLst>
    <p:sldId id="258" r:id="rId2"/>
    <p:sldId id="259" r:id="rId3"/>
    <p:sldId id="260" r:id="rId4"/>
    <p:sldId id="261" r:id="rId5"/>
    <p:sldId id="34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34" r:id="rId66"/>
    <p:sldId id="322" r:id="rId67"/>
    <p:sldId id="335" r:id="rId68"/>
    <p:sldId id="336" r:id="rId69"/>
    <p:sldId id="337" r:id="rId70"/>
    <p:sldId id="338" r:id="rId71"/>
    <p:sldId id="339" r:id="rId72"/>
    <p:sldId id="340" r:id="rId73"/>
    <p:sldId id="341" r:id="rId74"/>
  </p:sldIdLst>
  <p:sldSz cx="9144000" cy="5143500" type="screen16x9"/>
  <p:notesSz cx="6858000" cy="9144000"/>
  <p:defaultTextStyle>
    <a:defPPr>
      <a:defRPr lang="sr-Latn-R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slov" id="{F955738E-56FF-44B5-B8A7-3DC340DA2991}">
          <p14:sldIdLst>
            <p14:sldId id="258"/>
          </p14:sldIdLst>
        </p14:section>
        <p14:section name="Sadržaj" id="{99BA6049-BB58-4A72-8BAF-E3370CE249ED}">
          <p14:sldIdLst>
            <p14:sldId id="259"/>
          </p14:sldIdLst>
        </p14:section>
        <p14:section name="Uvod" id="{CD85CA50-6A8A-4EEB-8D85-EC3104F74487}">
          <p14:sldIdLst>
            <p14:sldId id="260"/>
            <p14:sldId id="261"/>
            <p14:sldId id="342"/>
          </p14:sldIdLst>
        </p14:section>
        <p14:section name="Realni sektor" id="{9B88436D-9B22-45AA-8426-A1BF6D450036}">
          <p14:sldIdLst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</p14:sldIdLst>
        </p14:section>
        <p14:section name="Monetarna politika" id="{56C142BA-DB62-4600-A66D-5C9A602871A9}">
          <p14:sldIdLst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</p14:sldIdLst>
        </p14:section>
        <p14:section name="Platna bilanca i tečaj" id="{5E1D181E-8F3C-4FDB-A47E-45E8D342C287}">
          <p14:sldIdLst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</p14:sldIdLst>
        </p14:section>
        <p14:section name="Bankovni sustav" id="{1770D924-1208-4EBB-959B-EA0A5C3D34A6}">
          <p14:sldIdLst>
            <p14:sldId id="318"/>
            <p14:sldId id="319"/>
            <p14:sldId id="320"/>
            <p14:sldId id="321"/>
            <p14:sldId id="334"/>
            <p14:sldId id="322"/>
            <p14:sldId id="335"/>
            <p14:sldId id="336"/>
            <p14:sldId id="337"/>
            <p14:sldId id="338"/>
            <p14:sldId id="339"/>
            <p14:sldId id="340"/>
            <p14:sldId id="34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FF9900"/>
    <a:srgbClr val="663300"/>
    <a:srgbClr val="FF6600"/>
    <a:srgbClr val="336699"/>
    <a:srgbClr val="006600"/>
    <a:srgbClr val="777777"/>
    <a:srgbClr val="003366"/>
    <a:srgbClr val="262858"/>
    <a:srgbClr val="2020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4" autoAdjust="0"/>
    <p:restoredTop sz="94660"/>
  </p:normalViewPr>
  <p:slideViewPr>
    <p:cSldViewPr snapToGrid="0">
      <p:cViewPr varScale="1">
        <p:scale>
          <a:sx n="69" d="100"/>
          <a:sy n="69" d="100"/>
        </p:scale>
        <p:origin x="44" y="9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9E9617-6942-4C12-AB9E-1D6D1A6599D0}" type="datetimeFigureOut">
              <a:rPr lang="hr-HR" smtClean="0"/>
              <a:t>7.11.2022.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7287E-D719-4E41-8D06-391A42BDF5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43740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5EA238F-9CD6-4F82-A197-D0F203A5A1B7}" type="slidenum">
              <a:rPr lang="hr-HR" altLang="sr-Latn-RS" smtClean="0"/>
              <a:pPr>
                <a:spcBef>
                  <a:spcPct val="0"/>
                </a:spcBef>
              </a:pPr>
              <a:t>1</a:t>
            </a:fld>
            <a:endParaRPr lang="hr-HR" altLang="sr-Latn-R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RS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5298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1B822BD-5592-4694-9D1F-F27EC43C78E7}" type="slidenum">
              <a:rPr lang="hr-HR" altLang="sr-Latn-RS" smtClean="0"/>
              <a:pPr>
                <a:spcBef>
                  <a:spcPct val="0"/>
                </a:spcBef>
              </a:pPr>
              <a:t>11</a:t>
            </a:fld>
            <a:endParaRPr lang="hr-HR" altLang="sr-Latn-R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RS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5018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02BF1ED-7FC6-4232-8DE1-7896B43AAE8A}" type="slidenum">
              <a:rPr lang="hr-HR" altLang="sr-Latn-RS" smtClean="0"/>
              <a:pPr>
                <a:spcBef>
                  <a:spcPct val="0"/>
                </a:spcBef>
              </a:pPr>
              <a:t>12</a:t>
            </a:fld>
            <a:endParaRPr lang="hr-HR" altLang="sr-Latn-R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RS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8153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9551EDF-5228-47AA-A481-F5348FAE7CBF}" type="slidenum">
              <a:rPr lang="hr-HR" altLang="sr-Latn-RS" smtClean="0"/>
              <a:pPr>
                <a:spcBef>
                  <a:spcPct val="0"/>
                </a:spcBef>
              </a:pPr>
              <a:t>13</a:t>
            </a:fld>
            <a:endParaRPr lang="hr-HR" altLang="sr-Latn-R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RS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040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33A7EB6-9A23-491D-B8FC-CC40E1377C29}" type="slidenum">
              <a:rPr lang="hr-HR" altLang="sr-Latn-RS" smtClean="0"/>
              <a:pPr>
                <a:spcBef>
                  <a:spcPct val="0"/>
                </a:spcBef>
              </a:pPr>
              <a:t>14</a:t>
            </a:fld>
            <a:endParaRPr lang="hr-HR" altLang="sr-Latn-R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RS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0782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56B6F19-F6A5-4CF8-8683-6BD20E48BB23}" type="slidenum">
              <a:rPr lang="hr-HR" altLang="sr-Latn-RS" smtClean="0"/>
              <a:pPr>
                <a:spcBef>
                  <a:spcPct val="0"/>
                </a:spcBef>
              </a:pPr>
              <a:t>15</a:t>
            </a:fld>
            <a:endParaRPr lang="hr-HR" altLang="sr-Latn-R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RS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3822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258D1CD-1293-4E15-9C33-E9FC5D5AF3A0}" type="slidenum">
              <a:rPr lang="hr-HR" altLang="sr-Latn-RS" smtClean="0"/>
              <a:pPr>
                <a:spcBef>
                  <a:spcPct val="0"/>
                </a:spcBef>
              </a:pPr>
              <a:t>16</a:t>
            </a:fld>
            <a:endParaRPr lang="hr-HR" altLang="sr-Latn-R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RS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7275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618693E-8693-4ED1-B8DE-A5CB9970AD32}" type="slidenum">
              <a:rPr lang="hr-HR" altLang="sr-Latn-RS" smtClean="0"/>
              <a:pPr>
                <a:spcBef>
                  <a:spcPct val="0"/>
                </a:spcBef>
              </a:pPr>
              <a:t>17</a:t>
            </a:fld>
            <a:endParaRPr lang="hr-HR" altLang="sr-Latn-R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RS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0399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9333BE4-ED4E-47D4-A53E-CFDDAE907EC0}" type="slidenum">
              <a:rPr lang="hr-HR" altLang="sr-Latn-RS" smtClean="0"/>
              <a:pPr>
                <a:spcBef>
                  <a:spcPct val="0"/>
                </a:spcBef>
              </a:pPr>
              <a:t>18</a:t>
            </a:fld>
            <a:endParaRPr lang="hr-HR" altLang="sr-Latn-R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RS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3733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3A0ACED-6B28-4D86-8163-03CB8D5A4A14}" type="slidenum">
              <a:rPr lang="hr-HR" altLang="sr-Latn-RS" smtClean="0"/>
              <a:pPr>
                <a:spcBef>
                  <a:spcPct val="0"/>
                </a:spcBef>
              </a:pPr>
              <a:t>19</a:t>
            </a:fld>
            <a:endParaRPr lang="hr-HR" altLang="sr-Latn-R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RS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7886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B3C350-F111-455C-A518-03958C498AE0}" type="slidenum">
              <a:rPr lang="hr-HR" altLang="sr-Latn-RS" smtClean="0"/>
              <a:pPr>
                <a:spcBef>
                  <a:spcPct val="0"/>
                </a:spcBef>
              </a:pPr>
              <a:t>20</a:t>
            </a:fld>
            <a:endParaRPr lang="hr-HR" altLang="sr-Latn-R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RS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862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935AC31-1954-4B76-9405-625C006224CF}" type="slidenum">
              <a:rPr lang="hr-HR" altLang="sr-Latn-RS" smtClean="0"/>
              <a:pPr>
                <a:spcBef>
                  <a:spcPct val="0"/>
                </a:spcBef>
              </a:pPr>
              <a:t>2</a:t>
            </a:fld>
            <a:endParaRPr lang="hr-HR" altLang="sr-Latn-R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RS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6354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3BD09A8-AA0B-465F-B67F-170D3D1642B2}" type="slidenum">
              <a:rPr lang="hr-HR" altLang="sr-Latn-RS" smtClean="0"/>
              <a:pPr>
                <a:spcBef>
                  <a:spcPct val="0"/>
                </a:spcBef>
              </a:pPr>
              <a:t>21</a:t>
            </a:fld>
            <a:endParaRPr lang="hr-HR" altLang="sr-Latn-R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RS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8578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772E9DA-71D6-42E0-B9ED-220D151B63A2}" type="slidenum">
              <a:rPr lang="hr-HR" altLang="sr-Latn-RS" smtClean="0"/>
              <a:pPr>
                <a:spcBef>
                  <a:spcPct val="0"/>
                </a:spcBef>
              </a:pPr>
              <a:t>22</a:t>
            </a:fld>
            <a:endParaRPr lang="hr-HR" altLang="sr-Latn-R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RS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4839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DF9399A-57ED-4DB2-9F32-52D5893AA719}" type="slidenum">
              <a:rPr lang="hr-HR" altLang="sr-Latn-RS" smtClean="0"/>
              <a:pPr>
                <a:spcBef>
                  <a:spcPct val="0"/>
                </a:spcBef>
              </a:pPr>
              <a:t>23</a:t>
            </a:fld>
            <a:endParaRPr lang="hr-HR" altLang="sr-Latn-R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RS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3836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8C1E9B7-4086-4D66-8A15-0309B20AFEA3}" type="slidenum">
              <a:rPr lang="hr-HR" altLang="sr-Latn-RS" smtClean="0"/>
              <a:pPr>
                <a:spcBef>
                  <a:spcPct val="0"/>
                </a:spcBef>
              </a:pPr>
              <a:t>24</a:t>
            </a:fld>
            <a:endParaRPr lang="hr-HR" altLang="sr-Latn-R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RS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0987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70C2831-4136-4BFC-A8B3-C50A1B9AA06A}" type="slidenum">
              <a:rPr lang="hr-HR" altLang="sr-Latn-RS" smtClean="0"/>
              <a:pPr>
                <a:spcBef>
                  <a:spcPct val="0"/>
                </a:spcBef>
              </a:pPr>
              <a:t>25</a:t>
            </a:fld>
            <a:endParaRPr lang="hr-HR" altLang="sr-Latn-R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RS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9771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CCC0FD3-9FBC-4534-9E5E-70A734A75722}" type="slidenum">
              <a:rPr lang="hr-HR" altLang="sr-Latn-RS" smtClean="0"/>
              <a:pPr>
                <a:spcBef>
                  <a:spcPct val="0"/>
                </a:spcBef>
              </a:pPr>
              <a:t>26</a:t>
            </a:fld>
            <a:endParaRPr lang="hr-HR" altLang="sr-Latn-R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RS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1294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05BBF8F-34D3-44CF-9B4A-2AF6BFAF6A2F}" type="slidenum">
              <a:rPr lang="hr-HR" altLang="sr-Latn-RS" smtClean="0"/>
              <a:pPr>
                <a:spcBef>
                  <a:spcPct val="0"/>
                </a:spcBef>
              </a:pPr>
              <a:t>27</a:t>
            </a:fld>
            <a:endParaRPr lang="hr-HR" altLang="sr-Latn-R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RS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0886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5DDA804-ED02-403B-B2B6-C50B087DD595}" type="slidenum">
              <a:rPr lang="hr-HR" altLang="sr-Latn-RS" smtClean="0"/>
              <a:pPr>
                <a:spcBef>
                  <a:spcPct val="0"/>
                </a:spcBef>
              </a:pPr>
              <a:t>28</a:t>
            </a:fld>
            <a:endParaRPr lang="hr-HR" altLang="sr-Latn-R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RS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9069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B44A5B5-BD12-4A66-97EF-33259780391E}" type="slidenum">
              <a:rPr lang="hr-HR" altLang="sr-Latn-RS" smtClean="0"/>
              <a:pPr>
                <a:spcBef>
                  <a:spcPct val="0"/>
                </a:spcBef>
              </a:pPr>
              <a:t>29</a:t>
            </a:fld>
            <a:endParaRPr lang="hr-HR" altLang="sr-Latn-R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RS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5682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B94C9C1-2A3F-4A9B-B0EE-921DB4E2E689}" type="slidenum">
              <a:rPr lang="hr-HR" altLang="sr-Latn-RS" smtClean="0"/>
              <a:pPr>
                <a:spcBef>
                  <a:spcPct val="0"/>
                </a:spcBef>
              </a:pPr>
              <a:t>30</a:t>
            </a:fld>
            <a:endParaRPr lang="hr-HR" altLang="sr-Latn-R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RS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032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FEF5F6-D5E9-4C95-851D-19F48050FF88}" type="slidenum">
              <a:rPr lang="hr-HR" altLang="sr-Latn-RS" smtClean="0"/>
              <a:pPr>
                <a:spcBef>
                  <a:spcPct val="0"/>
                </a:spcBef>
              </a:pPr>
              <a:t>3</a:t>
            </a:fld>
            <a:endParaRPr lang="hr-HR" altLang="sr-Latn-R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RS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9457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0563679-C1AE-4979-9DEC-12D12D851787}" type="slidenum">
              <a:rPr lang="hr-HR" altLang="sr-Latn-RS" smtClean="0"/>
              <a:pPr>
                <a:spcBef>
                  <a:spcPct val="0"/>
                </a:spcBef>
              </a:pPr>
              <a:t>31</a:t>
            </a:fld>
            <a:endParaRPr lang="hr-HR" altLang="sr-Latn-R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RS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4977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262022A-8412-4315-AF29-197687C21C04}" type="slidenum">
              <a:rPr lang="hr-HR" altLang="sr-Latn-RS" smtClean="0"/>
              <a:pPr>
                <a:spcBef>
                  <a:spcPct val="0"/>
                </a:spcBef>
              </a:pPr>
              <a:t>32</a:t>
            </a:fld>
            <a:endParaRPr lang="hr-HR" altLang="sr-Latn-R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RS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2268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DA96116-00B9-42CA-AAD1-91285F39A7EC}" type="slidenum">
              <a:rPr lang="hr-HR" altLang="sr-Latn-RS" smtClean="0"/>
              <a:pPr>
                <a:spcBef>
                  <a:spcPct val="0"/>
                </a:spcBef>
              </a:pPr>
              <a:t>33</a:t>
            </a:fld>
            <a:endParaRPr lang="hr-HR" altLang="sr-Latn-R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RS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707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A010CCD-E7EF-4A2E-883C-AD53B520A605}" type="slidenum">
              <a:rPr lang="hr-HR" altLang="sr-Latn-RS" smtClean="0"/>
              <a:pPr>
                <a:spcBef>
                  <a:spcPct val="0"/>
                </a:spcBef>
              </a:pPr>
              <a:t>34</a:t>
            </a:fld>
            <a:endParaRPr lang="hr-HR" altLang="sr-Latn-R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RS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50276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C58CF60-89F8-44F4-8CF0-9A41E9207C9F}" type="slidenum">
              <a:rPr lang="hr-HR" altLang="sr-Latn-RS" smtClean="0"/>
              <a:pPr>
                <a:spcBef>
                  <a:spcPct val="0"/>
                </a:spcBef>
              </a:pPr>
              <a:t>35</a:t>
            </a:fld>
            <a:endParaRPr lang="hr-HR" altLang="sr-Latn-R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RS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6958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666F4CE-522F-4700-B4B1-93A13528B2EC}" type="slidenum">
              <a:rPr lang="hr-HR" altLang="sr-Latn-RS" smtClean="0"/>
              <a:pPr>
                <a:spcBef>
                  <a:spcPct val="0"/>
                </a:spcBef>
              </a:pPr>
              <a:t>36</a:t>
            </a:fld>
            <a:endParaRPr lang="hr-HR" altLang="sr-Latn-R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RS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47928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9A63F0A-4763-43F2-951F-6D848A36AFB0}" type="slidenum">
              <a:rPr lang="hr-HR" altLang="sr-Latn-RS" smtClean="0"/>
              <a:pPr>
                <a:spcBef>
                  <a:spcPct val="0"/>
                </a:spcBef>
              </a:pPr>
              <a:t>37</a:t>
            </a:fld>
            <a:endParaRPr lang="hr-HR" altLang="sr-Latn-R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RS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19672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6ADC415-E992-4D8B-94E4-3EB2A9875187}" type="slidenum">
              <a:rPr lang="hr-HR" altLang="sr-Latn-RS" smtClean="0"/>
              <a:pPr>
                <a:spcBef>
                  <a:spcPct val="0"/>
                </a:spcBef>
              </a:pPr>
              <a:t>38</a:t>
            </a:fld>
            <a:endParaRPr lang="hr-HR" altLang="sr-Latn-R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RS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14192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610FA2E-900C-4D86-9BF1-ECED6BDFA555}" type="slidenum">
              <a:rPr lang="hr-HR" altLang="sr-Latn-RS" smtClean="0"/>
              <a:pPr>
                <a:spcBef>
                  <a:spcPct val="0"/>
                </a:spcBef>
              </a:pPr>
              <a:t>39</a:t>
            </a:fld>
            <a:endParaRPr lang="hr-HR" altLang="sr-Latn-R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RS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13072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F102CF7-D909-4A3D-997E-EF88BBAD8CF4}" type="slidenum">
              <a:rPr lang="hr-HR" altLang="sr-Latn-RS" smtClean="0"/>
              <a:pPr>
                <a:spcBef>
                  <a:spcPct val="0"/>
                </a:spcBef>
              </a:pPr>
              <a:t>40</a:t>
            </a:fld>
            <a:endParaRPr lang="hr-HR" altLang="sr-Latn-R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RS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757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D43D43C-293B-4513-8529-33658FD663E8}" type="slidenum">
              <a:rPr lang="hr-HR" altLang="sr-Latn-RS" smtClean="0"/>
              <a:pPr>
                <a:spcBef>
                  <a:spcPct val="0"/>
                </a:spcBef>
              </a:pPr>
              <a:t>4</a:t>
            </a:fld>
            <a:endParaRPr lang="hr-HR" altLang="sr-Latn-R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RS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91633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73A72E6-F953-49D2-A4AA-8128EA3BC36A}" type="slidenum">
              <a:rPr lang="hr-HR" altLang="sr-Latn-RS" smtClean="0"/>
              <a:pPr>
                <a:spcBef>
                  <a:spcPct val="0"/>
                </a:spcBef>
              </a:pPr>
              <a:t>41</a:t>
            </a:fld>
            <a:endParaRPr lang="hr-HR" altLang="sr-Latn-R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RS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91628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FFA401-9713-4A2C-9528-1EEDC22B3CA6}" type="slidenum">
              <a:rPr lang="hr-HR" altLang="sr-Latn-RS" smtClean="0"/>
              <a:pPr>
                <a:spcBef>
                  <a:spcPct val="0"/>
                </a:spcBef>
              </a:pPr>
              <a:t>42</a:t>
            </a:fld>
            <a:endParaRPr lang="hr-HR" altLang="sr-Latn-R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RS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29871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8915CA6-E39F-4891-93C2-EE23504AE7E1}" type="slidenum">
              <a:rPr lang="hr-HR" altLang="sr-Latn-RS" smtClean="0"/>
              <a:pPr>
                <a:spcBef>
                  <a:spcPct val="0"/>
                </a:spcBef>
              </a:pPr>
              <a:t>43</a:t>
            </a:fld>
            <a:endParaRPr lang="hr-HR" altLang="sr-Latn-R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RS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08027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0DD4582-10BC-4C60-A327-52D36A4C6405}" type="slidenum">
              <a:rPr lang="hr-HR" altLang="sr-Latn-RS" smtClean="0"/>
              <a:pPr>
                <a:spcBef>
                  <a:spcPct val="0"/>
                </a:spcBef>
              </a:pPr>
              <a:t>44</a:t>
            </a:fld>
            <a:endParaRPr lang="hr-HR" altLang="sr-Latn-R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RS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42227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792FDFA-6839-470E-AC60-9D636C723DFF}" type="slidenum">
              <a:rPr lang="hr-HR" altLang="sr-Latn-RS" smtClean="0"/>
              <a:pPr>
                <a:spcBef>
                  <a:spcPct val="0"/>
                </a:spcBef>
              </a:pPr>
              <a:t>45</a:t>
            </a:fld>
            <a:endParaRPr lang="hr-HR" altLang="sr-Latn-R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RS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25281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607A1CD-4F94-4E33-BB8B-D82504FF9852}" type="slidenum">
              <a:rPr lang="hr-HR" altLang="sr-Latn-RS" smtClean="0"/>
              <a:pPr>
                <a:spcBef>
                  <a:spcPct val="0"/>
                </a:spcBef>
              </a:pPr>
              <a:t>46</a:t>
            </a:fld>
            <a:endParaRPr lang="hr-HR" altLang="sr-Latn-RS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RS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83057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136F9E0-2171-4823-AB5D-23890F9F0D37}" type="slidenum">
              <a:rPr lang="hr-HR" altLang="sr-Latn-RS" smtClean="0"/>
              <a:pPr>
                <a:spcBef>
                  <a:spcPct val="0"/>
                </a:spcBef>
              </a:pPr>
              <a:t>47</a:t>
            </a:fld>
            <a:endParaRPr lang="hr-HR" altLang="sr-Latn-R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RS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34060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5757BD3-2539-47A9-AD3C-7B25A2BF635C}" type="slidenum">
              <a:rPr lang="hr-HR" altLang="sr-Latn-RS" smtClean="0"/>
              <a:pPr>
                <a:spcBef>
                  <a:spcPct val="0"/>
                </a:spcBef>
              </a:pPr>
              <a:t>48</a:t>
            </a:fld>
            <a:endParaRPr lang="hr-HR" altLang="sr-Latn-RS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RS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81561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10065C9-3349-45E7-8616-02CB44D5B8CC}" type="slidenum">
              <a:rPr lang="hr-HR" altLang="sr-Latn-RS" smtClean="0"/>
              <a:pPr>
                <a:spcBef>
                  <a:spcPct val="0"/>
                </a:spcBef>
              </a:pPr>
              <a:t>49</a:t>
            </a:fld>
            <a:endParaRPr lang="hr-HR" altLang="sr-Latn-R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RS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75535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AD1E454-FAEE-4B30-ADF5-6AE22CA0A9E2}" type="slidenum">
              <a:rPr lang="hr-HR" altLang="sr-Latn-RS" smtClean="0"/>
              <a:pPr>
                <a:spcBef>
                  <a:spcPct val="0"/>
                </a:spcBef>
              </a:pPr>
              <a:t>50</a:t>
            </a:fld>
            <a:endParaRPr lang="hr-HR" altLang="sr-Latn-R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RS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75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EA0CE77-CD79-4E97-9B5D-9ADC16D34866}" type="slidenum">
              <a:rPr lang="hr-HR" altLang="sr-Latn-RS" smtClean="0"/>
              <a:pPr>
                <a:spcBef>
                  <a:spcPct val="0"/>
                </a:spcBef>
              </a:pPr>
              <a:t>6</a:t>
            </a:fld>
            <a:endParaRPr lang="hr-HR" altLang="sr-Latn-R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RS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98103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9291DD1-B10C-44F5-97F0-717F27F874CD}" type="slidenum">
              <a:rPr lang="hr-HR" altLang="sr-Latn-RS" smtClean="0"/>
              <a:pPr>
                <a:spcBef>
                  <a:spcPct val="0"/>
                </a:spcBef>
              </a:pPr>
              <a:t>51</a:t>
            </a:fld>
            <a:endParaRPr lang="hr-HR" altLang="sr-Latn-RS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RS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08721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FF9B1B9-1408-494F-AC0F-C4D4C21D62E0}" type="slidenum">
              <a:rPr lang="hr-HR" altLang="sr-Latn-RS" smtClean="0"/>
              <a:pPr>
                <a:spcBef>
                  <a:spcPct val="0"/>
                </a:spcBef>
              </a:pPr>
              <a:t>52</a:t>
            </a:fld>
            <a:endParaRPr lang="hr-HR" altLang="sr-Latn-RS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RS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16716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2C5370E-5604-430F-AC28-D8B626E4797F}" type="slidenum">
              <a:rPr lang="hr-HR" altLang="sr-Latn-RS" smtClean="0"/>
              <a:pPr>
                <a:spcBef>
                  <a:spcPct val="0"/>
                </a:spcBef>
              </a:pPr>
              <a:t>53</a:t>
            </a:fld>
            <a:endParaRPr lang="hr-HR" altLang="sr-Latn-RS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RS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1826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CA7FDBA-2665-44B0-9308-79CDD5C7E87A}" type="slidenum">
              <a:rPr lang="hr-HR" altLang="sr-Latn-RS" smtClean="0"/>
              <a:pPr>
                <a:spcBef>
                  <a:spcPct val="0"/>
                </a:spcBef>
              </a:pPr>
              <a:t>54</a:t>
            </a:fld>
            <a:endParaRPr lang="hr-HR" altLang="sr-Latn-RS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RS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0689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AB562E1-B43C-44B0-861E-B87F06102F8C}" type="slidenum">
              <a:rPr lang="hr-HR" altLang="sr-Latn-RS" smtClean="0"/>
              <a:pPr>
                <a:spcBef>
                  <a:spcPct val="0"/>
                </a:spcBef>
              </a:pPr>
              <a:t>55</a:t>
            </a:fld>
            <a:endParaRPr lang="hr-HR" altLang="sr-Latn-RS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RS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35875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0BA28B8-A3D8-40FE-A8F3-B4B4429D477A}" type="slidenum">
              <a:rPr lang="hr-HR" altLang="sr-Latn-RS" smtClean="0"/>
              <a:pPr>
                <a:spcBef>
                  <a:spcPct val="0"/>
                </a:spcBef>
              </a:pPr>
              <a:t>56</a:t>
            </a:fld>
            <a:endParaRPr lang="hr-HR" altLang="sr-Latn-RS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RS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5177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13D0AE7-CA27-4D43-9B9F-CF62724BF435}" type="slidenum">
              <a:rPr lang="hr-HR" altLang="sr-Latn-RS" smtClean="0"/>
              <a:pPr>
                <a:spcBef>
                  <a:spcPct val="0"/>
                </a:spcBef>
              </a:pPr>
              <a:t>57</a:t>
            </a:fld>
            <a:endParaRPr lang="hr-HR" altLang="sr-Latn-RS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RS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4416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B5D17B8-2D7D-4E02-AA4B-C12A40B64546}" type="slidenum">
              <a:rPr lang="hr-HR" altLang="sr-Latn-RS" smtClean="0"/>
              <a:pPr>
                <a:spcBef>
                  <a:spcPct val="0"/>
                </a:spcBef>
              </a:pPr>
              <a:t>58</a:t>
            </a:fld>
            <a:endParaRPr lang="hr-HR" altLang="sr-Latn-RS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RS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55120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56AB841-1DF8-45FA-B655-9433B2487BEA}" type="slidenum">
              <a:rPr lang="hr-HR" altLang="sr-Latn-RS" smtClean="0"/>
              <a:pPr>
                <a:spcBef>
                  <a:spcPct val="0"/>
                </a:spcBef>
              </a:pPr>
              <a:t>59</a:t>
            </a:fld>
            <a:endParaRPr lang="hr-HR" altLang="sr-Latn-RS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RS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9342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0B37C8F-AD0E-4E56-A1F3-88493E0F902B}" type="slidenum">
              <a:rPr lang="hr-HR" altLang="sr-Latn-RS" smtClean="0"/>
              <a:pPr>
                <a:spcBef>
                  <a:spcPct val="0"/>
                </a:spcBef>
              </a:pPr>
              <a:t>60</a:t>
            </a:fld>
            <a:endParaRPr lang="hr-HR" altLang="sr-Latn-RS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RS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425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CBA8C30-8753-452C-8FD8-95E011C8D0DF}" type="slidenum">
              <a:rPr lang="hr-HR" altLang="sr-Latn-RS" smtClean="0"/>
              <a:pPr>
                <a:spcBef>
                  <a:spcPct val="0"/>
                </a:spcBef>
              </a:pPr>
              <a:t>7</a:t>
            </a:fld>
            <a:endParaRPr lang="hr-HR" altLang="sr-Latn-R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RS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65728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D9DCEEA-5947-4E9F-A545-C34DB29864A0}" type="slidenum">
              <a:rPr lang="hr-HR" altLang="sr-Latn-RS" smtClean="0"/>
              <a:pPr>
                <a:spcBef>
                  <a:spcPct val="0"/>
                </a:spcBef>
              </a:pPr>
              <a:t>61</a:t>
            </a:fld>
            <a:endParaRPr lang="hr-HR" altLang="sr-Latn-R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RS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26359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A9D52B-CB69-4D0F-BA7C-D2ADCC3FDE84}" type="slidenum">
              <a:rPr lang="hr-HR" altLang="sr-Latn-RS" smtClean="0"/>
              <a:pPr>
                <a:spcBef>
                  <a:spcPct val="0"/>
                </a:spcBef>
              </a:pPr>
              <a:t>62</a:t>
            </a:fld>
            <a:endParaRPr lang="hr-HR" altLang="sr-Latn-RS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RS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48112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218988E-502F-4316-AC01-EAEA81C8864E}" type="slidenum">
              <a:rPr lang="hr-HR" altLang="sr-Latn-RS" smtClean="0"/>
              <a:pPr>
                <a:spcBef>
                  <a:spcPct val="0"/>
                </a:spcBef>
              </a:pPr>
              <a:t>63</a:t>
            </a:fld>
            <a:endParaRPr lang="hr-HR" altLang="sr-Latn-RS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RS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1636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130ECD6-E0D5-495A-B548-EF036319DC02}" type="slidenum">
              <a:rPr lang="hr-HR" altLang="sr-Latn-RS" smtClean="0"/>
              <a:pPr>
                <a:spcBef>
                  <a:spcPct val="0"/>
                </a:spcBef>
              </a:pPr>
              <a:t>64</a:t>
            </a:fld>
            <a:endParaRPr lang="hr-HR" altLang="sr-Latn-RS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RS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80473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130ECD6-E0D5-495A-B548-EF036319DC02}" type="slidenum">
              <a:rPr lang="hr-HR" altLang="sr-Latn-RS" smtClean="0"/>
              <a:pPr>
                <a:spcBef>
                  <a:spcPct val="0"/>
                </a:spcBef>
              </a:pPr>
              <a:t>65</a:t>
            </a:fld>
            <a:endParaRPr lang="hr-HR" altLang="sr-Latn-RS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RS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25171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E10B2CC-9627-4F12-AE61-03EB54B0F1D6}" type="slidenum">
              <a:rPr lang="hr-HR" altLang="sr-Latn-RS" smtClean="0"/>
              <a:pPr>
                <a:spcBef>
                  <a:spcPct val="0"/>
                </a:spcBef>
              </a:pPr>
              <a:t>66</a:t>
            </a:fld>
            <a:endParaRPr lang="hr-HR" altLang="sr-Latn-RS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RS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83670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E10B2CC-9627-4F12-AE61-03EB54B0F1D6}" type="slidenum">
              <a:rPr lang="hr-HR" altLang="sr-Latn-RS" smtClean="0"/>
              <a:pPr>
                <a:spcBef>
                  <a:spcPct val="0"/>
                </a:spcBef>
              </a:pPr>
              <a:t>67</a:t>
            </a:fld>
            <a:endParaRPr lang="hr-HR" altLang="sr-Latn-RS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RS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68296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E10B2CC-9627-4F12-AE61-03EB54B0F1D6}" type="slidenum">
              <a:rPr lang="hr-HR" altLang="sr-Latn-RS" smtClean="0"/>
              <a:pPr>
                <a:spcBef>
                  <a:spcPct val="0"/>
                </a:spcBef>
              </a:pPr>
              <a:t>68</a:t>
            </a:fld>
            <a:endParaRPr lang="hr-HR" altLang="sr-Latn-RS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RS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14258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E10B2CC-9627-4F12-AE61-03EB54B0F1D6}" type="slidenum">
              <a:rPr lang="hr-HR" altLang="sr-Latn-RS" smtClean="0"/>
              <a:pPr>
                <a:spcBef>
                  <a:spcPct val="0"/>
                </a:spcBef>
              </a:pPr>
              <a:t>69</a:t>
            </a:fld>
            <a:endParaRPr lang="hr-HR" altLang="sr-Latn-RS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RS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72404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E10B2CC-9627-4F12-AE61-03EB54B0F1D6}" type="slidenum">
              <a:rPr lang="hr-HR" altLang="sr-Latn-RS" smtClean="0"/>
              <a:pPr>
                <a:spcBef>
                  <a:spcPct val="0"/>
                </a:spcBef>
              </a:pPr>
              <a:t>70</a:t>
            </a:fld>
            <a:endParaRPr lang="hr-HR" altLang="sr-Latn-RS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RS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112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ABC69C-CD37-45DD-B745-E2EEBF06E9D3}" type="slidenum">
              <a:rPr lang="hr-HR" altLang="sr-Latn-RS" smtClean="0"/>
              <a:pPr>
                <a:spcBef>
                  <a:spcPct val="0"/>
                </a:spcBef>
              </a:pPr>
              <a:t>8</a:t>
            </a:fld>
            <a:endParaRPr lang="hr-HR" altLang="sr-Latn-R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RS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27673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E10B2CC-9627-4F12-AE61-03EB54B0F1D6}" type="slidenum">
              <a:rPr lang="hr-HR" altLang="sr-Latn-RS" smtClean="0"/>
              <a:pPr>
                <a:spcBef>
                  <a:spcPct val="0"/>
                </a:spcBef>
              </a:pPr>
              <a:t>71</a:t>
            </a:fld>
            <a:endParaRPr lang="hr-HR" altLang="sr-Latn-RS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RS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04551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13D0AE7-CA27-4D43-9B9F-CF62724BF435}" type="slidenum">
              <a:rPr lang="hr-HR" altLang="sr-Latn-RS" smtClean="0"/>
              <a:pPr>
                <a:spcBef>
                  <a:spcPct val="0"/>
                </a:spcBef>
              </a:pPr>
              <a:t>72</a:t>
            </a:fld>
            <a:endParaRPr lang="hr-HR" altLang="sr-Latn-RS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RS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939976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E10B2CC-9627-4F12-AE61-03EB54B0F1D6}" type="slidenum">
              <a:rPr lang="hr-HR" altLang="sr-Latn-RS" smtClean="0"/>
              <a:pPr>
                <a:spcBef>
                  <a:spcPct val="0"/>
                </a:spcBef>
              </a:pPr>
              <a:t>73</a:t>
            </a:fld>
            <a:endParaRPr lang="hr-HR" altLang="sr-Latn-RS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RS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526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C460938-5EA2-48CF-ACE3-9D73E4EAEA57}" type="slidenum">
              <a:rPr lang="hr-HR" altLang="sr-Latn-RS" smtClean="0"/>
              <a:pPr>
                <a:spcBef>
                  <a:spcPct val="0"/>
                </a:spcBef>
              </a:pPr>
              <a:t>9</a:t>
            </a:fld>
            <a:endParaRPr lang="hr-HR" altLang="sr-Latn-R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RS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8309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7640A8C-794A-4687-A5A1-DC010839A585}" type="slidenum">
              <a:rPr lang="hr-HR" altLang="sr-Latn-RS" smtClean="0"/>
              <a:pPr>
                <a:spcBef>
                  <a:spcPct val="0"/>
                </a:spcBef>
              </a:pPr>
              <a:t>10</a:t>
            </a:fld>
            <a:endParaRPr lang="hr-HR" altLang="sr-Latn-R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RS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219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721519" y="2519901"/>
            <a:ext cx="7700962" cy="360099"/>
          </a:xfrm>
        </p:spPr>
        <p:txBody>
          <a:bodyPr>
            <a:spAutoFit/>
          </a:bodyPr>
          <a:lstStyle>
            <a:lvl1pPr algn="ctr">
              <a:lnSpc>
                <a:spcPct val="90000"/>
              </a:lnSpc>
              <a:defRPr sz="2600">
                <a:solidFill>
                  <a:schemeClr val="accent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altLang="sr-Latn-RS" noProof="0" dirty="0" err="1"/>
              <a:t>Uredite</a:t>
            </a:r>
            <a:r>
              <a:rPr lang="en-US" altLang="sr-Latn-RS" noProof="0" dirty="0"/>
              <a:t> </a:t>
            </a:r>
            <a:r>
              <a:rPr lang="en-US" altLang="sr-Latn-RS" noProof="0" dirty="0" err="1"/>
              <a:t>naslov</a:t>
            </a:r>
            <a:r>
              <a:rPr lang="hr-HR" altLang="sr-Latn-RS" noProof="0" dirty="0"/>
              <a:t> prezentacije</a:t>
            </a:r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721519" y="3024000"/>
            <a:ext cx="7700962" cy="219291"/>
          </a:xfrm>
        </p:spPr>
        <p:txBody>
          <a:bodyPr>
            <a:spAutoFit/>
          </a:bodyPr>
          <a:lstStyle>
            <a:lvl1pPr marL="0" indent="0" algn="ctr">
              <a:lnSpc>
                <a:spcPct val="95000"/>
              </a:lnSpc>
              <a:defRPr spc="0" baseline="0">
                <a:solidFill>
                  <a:schemeClr val="bg2">
                    <a:lumMod val="50000"/>
                  </a:schemeClr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altLang="sr-Latn-RS" noProof="0" dirty="0" err="1"/>
              <a:t>Uredite</a:t>
            </a:r>
            <a:r>
              <a:rPr lang="en-US" altLang="sr-Latn-RS" noProof="0" dirty="0"/>
              <a:t> </a:t>
            </a:r>
            <a:r>
              <a:rPr lang="en-US" altLang="sr-Latn-RS" noProof="0" dirty="0" err="1"/>
              <a:t>podnaslov</a:t>
            </a:r>
            <a:r>
              <a:rPr lang="hr-HR" altLang="sr-Latn-RS" noProof="0" dirty="0"/>
              <a:t> ili prazno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310" y="411510"/>
            <a:ext cx="459380" cy="64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846" y="4731990"/>
            <a:ext cx="2636308" cy="720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4000" y="0"/>
            <a:ext cx="57600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72000" numCol="1" anchor="b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3C66777-559C-41C4-AEA7-7444B2570E23}" type="slidenum">
              <a:rPr lang="hr-HR" smtClean="0"/>
              <a:t>‹#›</a:t>
            </a:fld>
            <a:endParaRPr lang="hr-HR"/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721519" y="4104000"/>
            <a:ext cx="7700400" cy="146194"/>
          </a:xfrm>
        </p:spPr>
        <p:txBody>
          <a:bodyPr anchor="t" anchorCtr="0">
            <a:spAutoFit/>
          </a:bodyPr>
          <a:lstStyle>
            <a:lvl1pPr marL="0" indent="0" algn="ctr">
              <a:lnSpc>
                <a:spcPct val="95000"/>
              </a:lnSpc>
              <a:spcBef>
                <a:spcPts val="0"/>
              </a:spcBef>
              <a:defRPr sz="1000" baseline="0">
                <a:solidFill>
                  <a:schemeClr val="bg2">
                    <a:lumMod val="50000"/>
                  </a:schemeClr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 err="1"/>
              <a:t>Uredite</a:t>
            </a:r>
            <a:r>
              <a:rPr lang="en-US" dirty="0"/>
              <a:t> </a:t>
            </a:r>
            <a:r>
              <a:rPr lang="hr-HR" dirty="0"/>
              <a:t>potpis autora i suradnika ili prazno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15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468000"/>
            <a:ext cx="408338" cy="57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4730400"/>
            <a:ext cx="2636308" cy="72000"/>
          </a:xfrm>
          <a:prstGeom prst="rect">
            <a:avLst/>
          </a:prstGeom>
        </p:spPr>
      </p:pic>
      <p:sp>
        <p:nvSpPr>
          <p:cNvPr id="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4000" y="0"/>
            <a:ext cx="57600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72000" numCol="1" anchor="b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3C66777-559C-41C4-AEA7-7444B2570E23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568840"/>
            <a:ext cx="7700400" cy="360099"/>
          </a:xfrm>
        </p:spPr>
        <p:txBody>
          <a:bodyPr anchor="ctr" anchorCtr="0">
            <a:spAutoFit/>
          </a:bodyPr>
          <a:lstStyle>
            <a:lvl1pPr algn="l">
              <a:lnSpc>
                <a:spcPct val="90000"/>
              </a:lnSpc>
              <a:defRPr sz="2600" b="0" cap="none"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hr-HR" dirty="0"/>
              <a:t>Uredite naslov sekcije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0000" y="2025694"/>
            <a:ext cx="7700400" cy="219291"/>
          </a:xfrm>
        </p:spPr>
        <p:txBody>
          <a:bodyPr anchor="b">
            <a:spAutoFit/>
          </a:bodyPr>
          <a:lstStyle>
            <a:lvl1pPr marL="0" indent="0">
              <a:lnSpc>
                <a:spcPct val="95000"/>
              </a:lnSpc>
              <a:buNone/>
              <a:defRPr sz="1500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 dirty="0"/>
              <a:t>Uredite nadnaslov ili prazno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720725" y="3253097"/>
            <a:ext cx="7700400" cy="219291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defRPr sz="1500"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hr-HR" dirty="0"/>
              <a:t>Uredite podnaslov ili prazno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57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8"/>
          <p:cNvSpPr/>
          <p:nvPr/>
        </p:nvSpPr>
        <p:spPr>
          <a:xfrm>
            <a:off x="0" y="1419622"/>
            <a:ext cx="9144000" cy="2736725"/>
          </a:xfrm>
          <a:prstGeom prst="rect">
            <a:avLst/>
          </a:prstGeom>
          <a:solidFill>
            <a:srgbClr val="CCCCD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568840"/>
            <a:ext cx="7700400" cy="360099"/>
          </a:xfrm>
        </p:spPr>
        <p:txBody>
          <a:bodyPr anchor="ctr" anchorCtr="0">
            <a:spAutoFit/>
          </a:bodyPr>
          <a:lstStyle>
            <a:lvl1pPr algn="l">
              <a:lnSpc>
                <a:spcPct val="90000"/>
              </a:lnSpc>
              <a:defRPr sz="2600" b="0" cap="none"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hr-HR" dirty="0"/>
              <a:t>Uredite naslov sekcije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0000" y="2025694"/>
            <a:ext cx="7700400" cy="219291"/>
          </a:xfrm>
        </p:spPr>
        <p:txBody>
          <a:bodyPr anchor="b">
            <a:spAutoFit/>
          </a:bodyPr>
          <a:lstStyle>
            <a:lvl1pPr marL="0" indent="0">
              <a:lnSpc>
                <a:spcPct val="95000"/>
              </a:lnSpc>
              <a:buNone/>
              <a:defRPr sz="1500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 dirty="0"/>
              <a:t>Uredite nadnaslov ili prazno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468000"/>
            <a:ext cx="408338" cy="57600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720725" y="3253097"/>
            <a:ext cx="7700400" cy="219291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defRPr sz="1500"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hr-HR" dirty="0"/>
              <a:t>Uredite podnaslov ili prazno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4612628"/>
            <a:ext cx="2636308" cy="720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4000" y="0"/>
            <a:ext cx="57600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72000" numCol="1" anchor="b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3C66777-559C-41C4-AEA7-7444B2570E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2177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8"/>
          <p:cNvSpPr/>
          <p:nvPr/>
        </p:nvSpPr>
        <p:spPr>
          <a:xfrm>
            <a:off x="0" y="1419622"/>
            <a:ext cx="9144000" cy="2736725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568840"/>
            <a:ext cx="7700400" cy="360099"/>
          </a:xfrm>
        </p:spPr>
        <p:txBody>
          <a:bodyPr anchor="ctr" anchorCtr="0">
            <a:spAutoFit/>
          </a:bodyPr>
          <a:lstStyle>
            <a:lvl1pPr algn="l">
              <a:lnSpc>
                <a:spcPct val="90000"/>
              </a:lnSpc>
              <a:defRPr sz="2600" b="1" cap="none">
                <a:solidFill>
                  <a:schemeClr val="bg1">
                    <a:lumMod val="95000"/>
                  </a:schemeClr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hr-HR" dirty="0"/>
              <a:t>Uredite naslov sekcije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0000" y="2025694"/>
            <a:ext cx="7700400" cy="219291"/>
          </a:xfrm>
        </p:spPr>
        <p:txBody>
          <a:bodyPr anchor="b">
            <a:spAutoFit/>
          </a:bodyPr>
          <a:lstStyle>
            <a:lvl1pPr marL="0" indent="0">
              <a:lnSpc>
                <a:spcPct val="95000"/>
              </a:lnSpc>
              <a:buNone/>
              <a:defRPr sz="1500">
                <a:solidFill>
                  <a:schemeClr val="bg1">
                    <a:lumMod val="95000"/>
                  </a:schemeClr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 dirty="0"/>
              <a:t>Uredite nadnaslov ili prazno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468000"/>
            <a:ext cx="408338" cy="57600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720725" y="3253097"/>
            <a:ext cx="7700400" cy="219291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defRPr sz="1500">
                <a:solidFill>
                  <a:schemeClr val="bg1">
                    <a:lumMod val="95000"/>
                  </a:schemeClr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hr-HR" dirty="0"/>
              <a:t>Uredite podnaslov ili prazno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4612628"/>
            <a:ext cx="2636308" cy="720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4000" y="0"/>
            <a:ext cx="57600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72000" numCol="1" anchor="b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3C66777-559C-41C4-AEA7-7444B2570E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6086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8"/>
          <p:cNvSpPr/>
          <p:nvPr/>
        </p:nvSpPr>
        <p:spPr>
          <a:xfrm>
            <a:off x="0" y="1419622"/>
            <a:ext cx="9144000" cy="2736725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2672" y="2208742"/>
            <a:ext cx="2063691" cy="1080296"/>
          </a:xfrm>
        </p:spPr>
        <p:txBody>
          <a:bodyPr wrap="square" anchor="ctr" anchorCtr="0">
            <a:spAutoFit/>
          </a:bodyPr>
          <a:lstStyle>
            <a:lvl1pPr algn="l">
              <a:lnSpc>
                <a:spcPct val="90000"/>
              </a:lnSpc>
              <a:defRPr sz="2600" b="1" cap="none">
                <a:solidFill>
                  <a:schemeClr val="bg1">
                    <a:lumMod val="95000"/>
                  </a:schemeClr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hr-HR" dirty="0"/>
              <a:t>Uredite naslov sekcije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107527" y="2541142"/>
            <a:ext cx="5466022" cy="415498"/>
          </a:xfrm>
        </p:spPr>
        <p:txBody>
          <a:bodyPr wrap="square" anchor="ctr" anchorCtr="0">
            <a:spAutoFit/>
          </a:bodyPr>
          <a:lstStyle>
            <a:lvl1pPr marL="0" indent="0" algn="l">
              <a:lnSpc>
                <a:spcPct val="150000"/>
              </a:lnSpc>
              <a:buNone/>
              <a:defRPr sz="1800">
                <a:solidFill>
                  <a:schemeClr val="bg1">
                    <a:lumMod val="95000"/>
                  </a:schemeClr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 dirty="0"/>
              <a:t>Uredite nadnaslov ili prazno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468000"/>
            <a:ext cx="408338" cy="57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4612628"/>
            <a:ext cx="2636308" cy="720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4000" y="0"/>
            <a:ext cx="57600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72000" numCol="1" anchor="b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3C66777-559C-41C4-AEA7-7444B2570E23}" type="slidenum">
              <a:rPr lang="hr-HR" smtClean="0"/>
              <a:t>‹#›</a:t>
            </a:fld>
            <a:endParaRPr lang="hr-HR"/>
          </a:p>
        </p:txBody>
      </p:sp>
      <p:cxnSp>
        <p:nvCxnSpPr>
          <p:cNvPr id="11" name="Ravni poveznik 10"/>
          <p:cNvCxnSpPr/>
          <p:nvPr userDrawn="1"/>
        </p:nvCxnSpPr>
        <p:spPr>
          <a:xfrm>
            <a:off x="2718582" y="1653621"/>
            <a:ext cx="0" cy="222906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091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138" y="533257"/>
            <a:ext cx="7700962" cy="321627"/>
          </a:xfrm>
        </p:spPr>
        <p:txBody>
          <a:bodyPr/>
          <a:lstStyle>
            <a:lvl1pPr>
              <a:defRPr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hr-HR" dirty="0"/>
              <a:t>Uredite</a:t>
            </a:r>
            <a:r>
              <a:rPr lang="en-US" dirty="0"/>
              <a:t> </a:t>
            </a:r>
            <a:r>
              <a:rPr lang="en-US" dirty="0" err="1"/>
              <a:t>naslov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19138" y="1314288"/>
            <a:ext cx="3780000" cy="3221712"/>
          </a:xfrm>
        </p:spPr>
        <p:txBody>
          <a:bodyPr>
            <a:normAutofit/>
          </a:bodyPr>
          <a:lstStyle>
            <a:lvl1pPr marL="0" indent="-288000">
              <a:lnSpc>
                <a:spcPct val="113000"/>
              </a:lnSpc>
              <a:defRPr sz="1500"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13000"/>
              </a:lnSpc>
              <a:defRPr sz="1500"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13000"/>
              </a:lnSpc>
              <a:defRPr sz="1500"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13000"/>
              </a:lnSpc>
              <a:defRPr sz="1500"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13000"/>
              </a:lnSpc>
              <a:defRPr sz="1500"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err="1"/>
              <a:t>Uredite</a:t>
            </a:r>
            <a:r>
              <a:rPr lang="en-US" dirty="0"/>
              <a:t> </a:t>
            </a:r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5026" y="1314288"/>
            <a:ext cx="3780000" cy="3221712"/>
          </a:xfrm>
        </p:spPr>
        <p:txBody>
          <a:bodyPr>
            <a:normAutofit/>
          </a:bodyPr>
          <a:lstStyle>
            <a:lvl1pPr>
              <a:lnSpc>
                <a:spcPct val="113000"/>
              </a:lnSpc>
              <a:spcBef>
                <a:spcPts val="400"/>
              </a:spcBef>
              <a:defRPr sz="1500"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13000"/>
              </a:lnSpc>
              <a:spcBef>
                <a:spcPts val="400"/>
              </a:spcBef>
              <a:defRPr sz="1500"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13000"/>
              </a:lnSpc>
              <a:spcBef>
                <a:spcPts val="400"/>
              </a:spcBef>
              <a:defRPr sz="1500"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13000"/>
              </a:lnSpc>
              <a:spcBef>
                <a:spcPts val="400"/>
              </a:spcBef>
              <a:defRPr sz="1500"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13000"/>
              </a:lnSpc>
              <a:spcBef>
                <a:spcPts val="400"/>
              </a:spcBef>
              <a:defRPr sz="1500"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err="1"/>
              <a:t>Uredite</a:t>
            </a:r>
            <a:r>
              <a:rPr lang="en-US" dirty="0"/>
              <a:t> </a:t>
            </a:r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3C66777-559C-41C4-AEA7-7444B2570E23}" type="slidenum">
              <a:rPr lang="hr-HR" smtClean="0"/>
              <a:t>‹#›</a:t>
            </a:fld>
            <a:endParaRPr lang="hr-H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bIns="72000"/>
          <a:lstStyle>
            <a:lvl1pPr>
              <a:defRPr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hr-HR" dirty="0"/>
              <a:t>NAZIV SEKCIJE/POGLAVLJA ILI PRAZNO</a:t>
            </a:r>
          </a:p>
        </p:txBody>
      </p:sp>
    </p:spTree>
    <p:extLst>
      <p:ext uri="{BB962C8B-B14F-4D97-AF65-F5344CB8AC3E}">
        <p14:creationId xmlns:p14="http://schemas.microsoft.com/office/powerpoint/2010/main" val="37168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sadržaja s napomen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zervirano mjesto sadržaja 17"/>
          <p:cNvSpPr>
            <a:spLocks noGrp="1"/>
          </p:cNvSpPr>
          <p:nvPr>
            <p:ph sz="quarter" idx="15" hasCustomPrompt="1"/>
          </p:nvPr>
        </p:nvSpPr>
        <p:spPr>
          <a:xfrm>
            <a:off x="719138" y="1314288"/>
            <a:ext cx="3780000" cy="26449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hr-HR" dirty="0"/>
              <a:t>Uredite tekst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5026" y="1314288"/>
            <a:ext cx="3780000" cy="2645712"/>
          </a:xfrm>
        </p:spPr>
        <p:txBody>
          <a:bodyPr>
            <a:normAutofit/>
          </a:bodyPr>
          <a:lstStyle>
            <a:lvl1pPr>
              <a:lnSpc>
                <a:spcPct val="113000"/>
              </a:lnSpc>
              <a:spcBef>
                <a:spcPts val="400"/>
              </a:spcBef>
              <a:defRPr sz="1500"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13000"/>
              </a:lnSpc>
              <a:spcBef>
                <a:spcPts val="400"/>
              </a:spcBef>
              <a:defRPr sz="1500"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13000"/>
              </a:lnSpc>
              <a:spcBef>
                <a:spcPts val="400"/>
              </a:spcBef>
              <a:defRPr sz="1500"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13000"/>
              </a:lnSpc>
              <a:spcBef>
                <a:spcPts val="400"/>
              </a:spcBef>
              <a:defRPr sz="1500"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13000"/>
              </a:lnSpc>
              <a:spcBef>
                <a:spcPts val="400"/>
              </a:spcBef>
              <a:defRPr sz="1500"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err="1"/>
              <a:t>Uredite</a:t>
            </a:r>
            <a:r>
              <a:rPr lang="en-US" dirty="0"/>
              <a:t> </a:t>
            </a:r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3C66777-559C-41C4-AEA7-7444B2570E23}" type="slidenum">
              <a:rPr lang="hr-HR" smtClean="0"/>
              <a:t>‹#›</a:t>
            </a:fld>
            <a:endParaRPr lang="hr-H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bIns="72000"/>
          <a:lstStyle>
            <a:lvl1pPr>
              <a:defRPr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hr-HR" dirty="0"/>
              <a:t>NAZIV SEKCIJE/POGLAVLJA ILI PRAZNO</a:t>
            </a:r>
          </a:p>
        </p:txBody>
      </p:sp>
      <p:sp>
        <p:nvSpPr>
          <p:cNvPr id="10" name="Rezervirano mjesto teksta 9"/>
          <p:cNvSpPr>
            <a:spLocks noGrp="1"/>
          </p:cNvSpPr>
          <p:nvPr>
            <p:ph type="body" sz="quarter" idx="12" hasCustomPrompt="1"/>
          </p:nvPr>
        </p:nvSpPr>
        <p:spPr>
          <a:xfrm>
            <a:off x="719138" y="4043493"/>
            <a:ext cx="3780000" cy="796955"/>
          </a:xfrm>
        </p:spPr>
        <p:txBody>
          <a:bodyPr>
            <a:noAutofit/>
          </a:bodyPr>
          <a:lstStyle>
            <a:lvl1pPr marL="176213" indent="0"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hr-HR" dirty="0"/>
              <a:t>Napomena</a:t>
            </a:r>
          </a:p>
        </p:txBody>
      </p:sp>
      <p:sp>
        <p:nvSpPr>
          <p:cNvPr id="14" name="Rezervirano mjesto teksta 9"/>
          <p:cNvSpPr>
            <a:spLocks noGrp="1"/>
          </p:cNvSpPr>
          <p:nvPr>
            <p:ph type="body" sz="quarter" idx="14" hasCustomPrompt="1"/>
          </p:nvPr>
        </p:nvSpPr>
        <p:spPr>
          <a:xfrm>
            <a:off x="4645026" y="4043492"/>
            <a:ext cx="3780000" cy="796955"/>
          </a:xfrm>
        </p:spPr>
        <p:txBody>
          <a:bodyPr>
            <a:noAutofit/>
          </a:bodyPr>
          <a:lstStyle>
            <a:lvl1pPr marL="176213" indent="0"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hr-HR" dirty="0"/>
              <a:t>Napomena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719138" y="533257"/>
            <a:ext cx="7700962" cy="321627"/>
          </a:xfrm>
        </p:spPr>
        <p:txBody>
          <a:bodyPr/>
          <a:lstStyle>
            <a:lvl1pPr>
              <a:defRPr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hr-HR" dirty="0"/>
              <a:t>Uredite</a:t>
            </a:r>
            <a:r>
              <a:rPr lang="en-US" dirty="0"/>
              <a:t> </a:t>
            </a:r>
            <a:r>
              <a:rPr lang="en-US" dirty="0" err="1"/>
              <a:t>naslov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865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va sadržaja s napomen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zervirano mjesto sadržaja 17"/>
          <p:cNvSpPr>
            <a:spLocks noGrp="1"/>
          </p:cNvSpPr>
          <p:nvPr>
            <p:ph sz="quarter" idx="15" hasCustomPrompt="1"/>
          </p:nvPr>
        </p:nvSpPr>
        <p:spPr>
          <a:xfrm>
            <a:off x="719138" y="1314288"/>
            <a:ext cx="3780000" cy="26449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hr-HR" dirty="0"/>
              <a:t>Uredite tekst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5026" y="1314288"/>
            <a:ext cx="3780000" cy="2645712"/>
          </a:xfrm>
        </p:spPr>
        <p:txBody>
          <a:bodyPr>
            <a:normAutofit/>
          </a:bodyPr>
          <a:lstStyle>
            <a:lvl1pPr>
              <a:lnSpc>
                <a:spcPct val="113000"/>
              </a:lnSpc>
              <a:spcBef>
                <a:spcPts val="400"/>
              </a:spcBef>
              <a:defRPr sz="1500"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13000"/>
              </a:lnSpc>
              <a:spcBef>
                <a:spcPts val="400"/>
              </a:spcBef>
              <a:defRPr sz="1500"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13000"/>
              </a:lnSpc>
              <a:spcBef>
                <a:spcPts val="400"/>
              </a:spcBef>
              <a:defRPr sz="1500"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13000"/>
              </a:lnSpc>
              <a:spcBef>
                <a:spcPts val="400"/>
              </a:spcBef>
              <a:defRPr sz="1500"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13000"/>
              </a:lnSpc>
              <a:spcBef>
                <a:spcPts val="400"/>
              </a:spcBef>
              <a:defRPr sz="1500"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err="1"/>
              <a:t>Uredite</a:t>
            </a:r>
            <a:r>
              <a:rPr lang="en-US" dirty="0"/>
              <a:t> </a:t>
            </a:r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3C66777-559C-41C4-AEA7-7444B2570E23}" type="slidenum">
              <a:rPr lang="hr-HR" smtClean="0"/>
              <a:t>‹#›</a:t>
            </a:fld>
            <a:endParaRPr lang="hr-H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bIns="72000"/>
          <a:lstStyle>
            <a:lvl1pPr>
              <a:defRPr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hr-HR" dirty="0"/>
              <a:t>NAZIV SEKCIJE/POGLAVLJA ILI PRAZNO</a:t>
            </a:r>
          </a:p>
        </p:txBody>
      </p:sp>
      <p:sp>
        <p:nvSpPr>
          <p:cNvPr id="10" name="Rezervirano mjesto teksta 9"/>
          <p:cNvSpPr>
            <a:spLocks noGrp="1"/>
          </p:cNvSpPr>
          <p:nvPr>
            <p:ph type="body" sz="quarter" idx="12" hasCustomPrompt="1"/>
          </p:nvPr>
        </p:nvSpPr>
        <p:spPr>
          <a:xfrm>
            <a:off x="719138" y="4043493"/>
            <a:ext cx="7700962" cy="796955"/>
          </a:xfrm>
        </p:spPr>
        <p:txBody>
          <a:bodyPr>
            <a:noAutofit/>
          </a:bodyPr>
          <a:lstStyle>
            <a:lvl1pPr marL="176213" indent="0"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hr-HR" dirty="0"/>
              <a:t>Napomena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719138" y="533257"/>
            <a:ext cx="7700962" cy="321627"/>
          </a:xfrm>
        </p:spPr>
        <p:txBody>
          <a:bodyPr/>
          <a:lstStyle>
            <a:lvl1pPr>
              <a:defRPr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hr-HR" dirty="0"/>
              <a:t>Uredite</a:t>
            </a:r>
            <a:r>
              <a:rPr lang="en-US" dirty="0"/>
              <a:t> </a:t>
            </a:r>
            <a:r>
              <a:rPr lang="en-US" dirty="0" err="1"/>
              <a:t>naslov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8341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sadržaja (XS) s podnaslovom 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0000" y="976924"/>
            <a:ext cx="3780000" cy="233910"/>
          </a:xfrm>
        </p:spPr>
        <p:txBody>
          <a:bodyPr anchor="t" anchorCtr="0">
            <a:spAutoFit/>
          </a:bodyPr>
          <a:lstStyle>
            <a:lvl1pPr marL="0" indent="0" algn="l">
              <a:lnSpc>
                <a:spcPct val="95000"/>
              </a:lnSpc>
              <a:buNone/>
              <a:defRPr sz="1600" b="1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Uredite podnaslov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0100" y="976924"/>
            <a:ext cx="3780000" cy="233910"/>
          </a:xfrm>
        </p:spPr>
        <p:txBody>
          <a:bodyPr anchor="t" anchorCtr="0">
            <a:spAutoFit/>
          </a:bodyPr>
          <a:lstStyle>
            <a:lvl1pPr marL="0" indent="0" algn="l">
              <a:lnSpc>
                <a:spcPct val="95000"/>
              </a:lnSpc>
              <a:buNone/>
              <a:defRPr sz="1600" b="1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Uredite podnaslov</a:t>
            </a:r>
            <a:endParaRPr lang="en-US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3C66777-559C-41C4-AEA7-7444B2570E23}" type="slidenum">
              <a:rPr lang="hr-HR" smtClean="0"/>
              <a:t>‹#›</a:t>
            </a:fld>
            <a:endParaRPr lang="hr-HR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bIns="72000"/>
          <a:lstStyle>
            <a:lvl1pPr>
              <a:defRPr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hr-HR" dirty="0"/>
              <a:t>NAZIV SEKCIJE/POGLAVLJA ILI PRAZNO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19138" y="533257"/>
            <a:ext cx="7700962" cy="321627"/>
          </a:xfrm>
        </p:spPr>
        <p:txBody>
          <a:bodyPr/>
          <a:lstStyle>
            <a:lvl1pPr>
              <a:defRPr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hr-HR" dirty="0"/>
              <a:t>Uredite</a:t>
            </a:r>
            <a:r>
              <a:rPr lang="en-US" dirty="0"/>
              <a:t> </a:t>
            </a:r>
            <a:r>
              <a:rPr lang="en-US" dirty="0" err="1"/>
              <a:t>naslov</a:t>
            </a:r>
            <a:endParaRPr lang="hr-HR" dirty="0"/>
          </a:p>
        </p:txBody>
      </p:sp>
      <p:sp>
        <p:nvSpPr>
          <p:cNvPr id="13" name="Rezervirano mjesto teksta 9"/>
          <p:cNvSpPr>
            <a:spLocks noGrp="1"/>
          </p:cNvSpPr>
          <p:nvPr>
            <p:ph type="body" sz="quarter" idx="13" hasCustomPrompt="1"/>
          </p:nvPr>
        </p:nvSpPr>
        <p:spPr>
          <a:xfrm>
            <a:off x="4644000" y="4230255"/>
            <a:ext cx="3780000" cy="607089"/>
          </a:xfrm>
        </p:spPr>
        <p:txBody>
          <a:bodyPr>
            <a:noAutofit/>
          </a:bodyPr>
          <a:lstStyle>
            <a:lvl1pPr marL="176213" indent="0"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hr-HR" dirty="0"/>
              <a:t>Napomena</a:t>
            </a:r>
          </a:p>
        </p:txBody>
      </p:sp>
      <p:sp>
        <p:nvSpPr>
          <p:cNvPr id="11" name="Rezervirano mjesto teksta 9"/>
          <p:cNvSpPr>
            <a:spLocks noGrp="1"/>
          </p:cNvSpPr>
          <p:nvPr>
            <p:ph type="body" sz="quarter" idx="14" hasCustomPrompt="1"/>
          </p:nvPr>
        </p:nvSpPr>
        <p:spPr>
          <a:xfrm>
            <a:off x="719138" y="3611419"/>
            <a:ext cx="3780000" cy="1229030"/>
          </a:xfrm>
        </p:spPr>
        <p:txBody>
          <a:bodyPr>
            <a:noAutofit/>
          </a:bodyPr>
          <a:lstStyle>
            <a:lvl1pPr marL="176213" indent="0"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hr-HR" dirty="0"/>
              <a:t>Napomena</a:t>
            </a:r>
          </a:p>
        </p:txBody>
      </p:sp>
    </p:spTree>
    <p:extLst>
      <p:ext uri="{BB962C8B-B14F-4D97-AF65-F5344CB8AC3E}">
        <p14:creationId xmlns:p14="http://schemas.microsoft.com/office/powerpoint/2010/main" val="311061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va sadržaja (XS) s podnaslovom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zervirano mjesto teksta 9"/>
          <p:cNvSpPr>
            <a:spLocks noGrp="1"/>
          </p:cNvSpPr>
          <p:nvPr>
            <p:ph type="body" sz="quarter" idx="14" hasCustomPrompt="1"/>
          </p:nvPr>
        </p:nvSpPr>
        <p:spPr>
          <a:xfrm>
            <a:off x="4640100" y="4233359"/>
            <a:ext cx="3780000" cy="607089"/>
          </a:xfrm>
        </p:spPr>
        <p:txBody>
          <a:bodyPr>
            <a:noAutofit/>
          </a:bodyPr>
          <a:lstStyle>
            <a:lvl1pPr marL="176213" indent="0"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hr-HR" dirty="0"/>
              <a:t>Napomena</a:t>
            </a:r>
          </a:p>
        </p:txBody>
      </p:sp>
      <p:sp>
        <p:nvSpPr>
          <p:cNvPr id="15" name="Rezervirano mjesto sadržaja 17"/>
          <p:cNvSpPr>
            <a:spLocks noGrp="1"/>
          </p:cNvSpPr>
          <p:nvPr>
            <p:ph sz="quarter" idx="15" hasCustomPrompt="1"/>
          </p:nvPr>
        </p:nvSpPr>
        <p:spPr>
          <a:xfrm>
            <a:off x="4640100" y="1616364"/>
            <a:ext cx="3780000" cy="25492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hr-HR" dirty="0"/>
              <a:t>Uredite tekst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720000" y="1616364"/>
            <a:ext cx="3780000" cy="2549236"/>
          </a:xfrm>
        </p:spPr>
        <p:txBody>
          <a:bodyPr>
            <a:normAutofit/>
          </a:bodyPr>
          <a:lstStyle>
            <a:lvl1pPr>
              <a:defRPr sz="1500"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00"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500"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500"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500"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err="1"/>
              <a:t>Uredite</a:t>
            </a:r>
            <a:r>
              <a:rPr lang="en-US" dirty="0"/>
              <a:t> </a:t>
            </a:r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0000" y="976924"/>
            <a:ext cx="3780000" cy="233910"/>
          </a:xfrm>
        </p:spPr>
        <p:txBody>
          <a:bodyPr anchor="t" anchorCtr="0">
            <a:spAutoFit/>
          </a:bodyPr>
          <a:lstStyle>
            <a:lvl1pPr marL="0" indent="0" algn="l">
              <a:lnSpc>
                <a:spcPct val="95000"/>
              </a:lnSpc>
              <a:buNone/>
              <a:defRPr sz="1600" b="1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Uredite podnaslov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0100" y="976924"/>
            <a:ext cx="3780000" cy="233910"/>
          </a:xfrm>
        </p:spPr>
        <p:txBody>
          <a:bodyPr anchor="t" anchorCtr="0">
            <a:spAutoFit/>
          </a:bodyPr>
          <a:lstStyle>
            <a:lvl1pPr marL="0" indent="0" algn="l">
              <a:lnSpc>
                <a:spcPct val="95000"/>
              </a:lnSpc>
              <a:buNone/>
              <a:defRPr sz="1600" b="1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Uredite podnaslov</a:t>
            </a:r>
            <a:endParaRPr lang="en-US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3C66777-559C-41C4-AEA7-7444B2570E23}" type="slidenum">
              <a:rPr lang="hr-HR" smtClean="0"/>
              <a:t>‹#›</a:t>
            </a:fld>
            <a:endParaRPr lang="hr-HR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bIns="72000"/>
          <a:lstStyle>
            <a:lvl1pPr>
              <a:defRPr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hr-HR" dirty="0"/>
              <a:t>NAZIV SEKCIJE/POGLAVLJA ILI PRAZNO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19138" y="533257"/>
            <a:ext cx="7700962" cy="321627"/>
          </a:xfrm>
        </p:spPr>
        <p:txBody>
          <a:bodyPr/>
          <a:lstStyle>
            <a:lvl1pPr>
              <a:defRPr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hr-HR" dirty="0"/>
              <a:t>Uredite</a:t>
            </a:r>
            <a:r>
              <a:rPr lang="en-US" dirty="0"/>
              <a:t> </a:t>
            </a:r>
            <a:r>
              <a:rPr lang="en-US" dirty="0" err="1"/>
              <a:t>naslov</a:t>
            </a:r>
            <a:endParaRPr lang="hr-HR" dirty="0"/>
          </a:p>
        </p:txBody>
      </p:sp>
      <p:sp>
        <p:nvSpPr>
          <p:cNvPr id="13" name="Rezervirano mjesto teksta 9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4233360"/>
            <a:ext cx="3780000" cy="607089"/>
          </a:xfrm>
        </p:spPr>
        <p:txBody>
          <a:bodyPr>
            <a:noAutofit/>
          </a:bodyPr>
          <a:lstStyle>
            <a:lvl1pPr marL="176213" indent="0"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hr-HR" dirty="0"/>
              <a:t>Napomena</a:t>
            </a:r>
          </a:p>
        </p:txBody>
      </p:sp>
    </p:spTree>
    <p:extLst>
      <p:ext uri="{BB962C8B-B14F-4D97-AF65-F5344CB8AC3E}">
        <p14:creationId xmlns:p14="http://schemas.microsoft.com/office/powerpoint/2010/main" val="284638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sadržaja (S) s pod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0000" y="976924"/>
            <a:ext cx="3780000" cy="233910"/>
          </a:xfrm>
        </p:spPr>
        <p:txBody>
          <a:bodyPr anchor="t" anchorCtr="0">
            <a:spAutoFit/>
          </a:bodyPr>
          <a:lstStyle>
            <a:lvl1pPr marL="0" indent="0" algn="l">
              <a:lnSpc>
                <a:spcPct val="95000"/>
              </a:lnSpc>
              <a:buNone/>
              <a:defRPr sz="1600" b="1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Uredite podnaslov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0100" y="976924"/>
            <a:ext cx="3780000" cy="233910"/>
          </a:xfrm>
        </p:spPr>
        <p:txBody>
          <a:bodyPr anchor="t" anchorCtr="0">
            <a:spAutoFit/>
          </a:bodyPr>
          <a:lstStyle>
            <a:lvl1pPr marL="0" indent="0" algn="l">
              <a:lnSpc>
                <a:spcPct val="95000"/>
              </a:lnSpc>
              <a:buNone/>
              <a:defRPr sz="1600" b="1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Uredite podnaslov</a:t>
            </a:r>
            <a:endParaRPr lang="en-US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3C66777-559C-41C4-AEA7-7444B2570E23}" type="slidenum">
              <a:rPr lang="hr-HR" smtClean="0"/>
              <a:t>‹#›</a:t>
            </a:fld>
            <a:endParaRPr lang="hr-HR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bIns="72000"/>
          <a:lstStyle>
            <a:lvl1pPr>
              <a:defRPr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hr-HR" dirty="0"/>
              <a:t>NAZIV SEKCIJE/POGLAVLJA ILI PRAZNO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19138" y="533257"/>
            <a:ext cx="7700962" cy="321627"/>
          </a:xfrm>
        </p:spPr>
        <p:txBody>
          <a:bodyPr/>
          <a:lstStyle>
            <a:lvl1pPr>
              <a:defRPr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hr-HR" dirty="0"/>
              <a:t>Uredite</a:t>
            </a:r>
            <a:r>
              <a:rPr lang="en-US" dirty="0"/>
              <a:t> </a:t>
            </a:r>
            <a:r>
              <a:rPr lang="en-US" dirty="0" err="1"/>
              <a:t>naslov</a:t>
            </a:r>
            <a:endParaRPr lang="hr-HR" dirty="0"/>
          </a:p>
        </p:txBody>
      </p:sp>
      <p:sp>
        <p:nvSpPr>
          <p:cNvPr id="13" name="Rezervirano mjesto teksta 9"/>
          <p:cNvSpPr>
            <a:spLocks noGrp="1"/>
          </p:cNvSpPr>
          <p:nvPr>
            <p:ph type="body" sz="quarter" idx="13" hasCustomPrompt="1"/>
          </p:nvPr>
        </p:nvSpPr>
        <p:spPr>
          <a:xfrm>
            <a:off x="4644000" y="4043493"/>
            <a:ext cx="3780000" cy="793851"/>
          </a:xfrm>
        </p:spPr>
        <p:txBody>
          <a:bodyPr>
            <a:noAutofit/>
          </a:bodyPr>
          <a:lstStyle>
            <a:lvl1pPr marL="176213" indent="0"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hr-HR" dirty="0"/>
              <a:t>Napomena</a:t>
            </a:r>
          </a:p>
        </p:txBody>
      </p:sp>
      <p:sp>
        <p:nvSpPr>
          <p:cNvPr id="11" name="Rezervirano mjesto teksta 9"/>
          <p:cNvSpPr>
            <a:spLocks noGrp="1"/>
          </p:cNvSpPr>
          <p:nvPr>
            <p:ph type="body" sz="quarter" idx="14" hasCustomPrompt="1"/>
          </p:nvPr>
        </p:nvSpPr>
        <p:spPr>
          <a:xfrm>
            <a:off x="719138" y="4043493"/>
            <a:ext cx="3780000" cy="796955"/>
          </a:xfrm>
        </p:spPr>
        <p:txBody>
          <a:bodyPr>
            <a:noAutofit/>
          </a:bodyPr>
          <a:lstStyle>
            <a:lvl1pPr marL="176213" indent="0"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hr-HR" dirty="0"/>
              <a:t>Napomena</a:t>
            </a:r>
          </a:p>
        </p:txBody>
      </p:sp>
      <p:sp>
        <p:nvSpPr>
          <p:cNvPr id="18" name="Rezervirano mjesto sadržaja 17"/>
          <p:cNvSpPr>
            <a:spLocks noGrp="1"/>
          </p:cNvSpPr>
          <p:nvPr>
            <p:ph sz="quarter" idx="15" hasCustomPrompt="1"/>
          </p:nvPr>
        </p:nvSpPr>
        <p:spPr>
          <a:xfrm>
            <a:off x="719138" y="1314288"/>
            <a:ext cx="3780000" cy="26449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hr-HR" dirty="0"/>
              <a:t>Uredite tekst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5026" y="1314288"/>
            <a:ext cx="3780000" cy="2645712"/>
          </a:xfrm>
        </p:spPr>
        <p:txBody>
          <a:bodyPr>
            <a:normAutofit/>
          </a:bodyPr>
          <a:lstStyle>
            <a:lvl1pPr>
              <a:lnSpc>
                <a:spcPct val="113000"/>
              </a:lnSpc>
              <a:spcBef>
                <a:spcPts val="400"/>
              </a:spcBef>
              <a:defRPr sz="1500"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13000"/>
              </a:lnSpc>
              <a:spcBef>
                <a:spcPts val="400"/>
              </a:spcBef>
              <a:defRPr sz="1500"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13000"/>
              </a:lnSpc>
              <a:spcBef>
                <a:spcPts val="400"/>
              </a:spcBef>
              <a:defRPr sz="1500"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13000"/>
              </a:lnSpc>
              <a:spcBef>
                <a:spcPts val="400"/>
              </a:spcBef>
              <a:defRPr sz="1500"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13000"/>
              </a:lnSpc>
              <a:spcBef>
                <a:spcPts val="400"/>
              </a:spcBef>
              <a:defRPr sz="1500"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err="1"/>
              <a:t>Uredite</a:t>
            </a:r>
            <a:r>
              <a:rPr lang="en-US" dirty="0"/>
              <a:t> </a:t>
            </a:r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3670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/>
        </p:nvSpPr>
        <p:spPr>
          <a:xfrm>
            <a:off x="0" y="1800000"/>
            <a:ext cx="9144000" cy="2160000"/>
          </a:xfrm>
          <a:prstGeom prst="rect">
            <a:avLst/>
          </a:prstGeom>
          <a:solidFill>
            <a:srgbClr val="CCCCD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721519" y="2519901"/>
            <a:ext cx="7700962" cy="360099"/>
          </a:xfrm>
        </p:spPr>
        <p:txBody>
          <a:bodyPr>
            <a:spAutoFit/>
          </a:bodyPr>
          <a:lstStyle>
            <a:lvl1pPr algn="ctr">
              <a:lnSpc>
                <a:spcPct val="90000"/>
              </a:lnSpc>
              <a:defRPr sz="2600">
                <a:solidFill>
                  <a:schemeClr val="accent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altLang="sr-Latn-RS" noProof="0" dirty="0" err="1"/>
              <a:t>Uredite</a:t>
            </a:r>
            <a:r>
              <a:rPr lang="en-US" altLang="sr-Latn-RS" noProof="0" dirty="0"/>
              <a:t> </a:t>
            </a:r>
            <a:r>
              <a:rPr lang="en-US" altLang="sr-Latn-RS" noProof="0" dirty="0" err="1"/>
              <a:t>naslov</a:t>
            </a:r>
            <a:r>
              <a:rPr lang="hr-HR" altLang="sr-Latn-RS" noProof="0" dirty="0"/>
              <a:t> prezentacije</a:t>
            </a:r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721519" y="3024000"/>
            <a:ext cx="7700962" cy="219291"/>
          </a:xfrm>
        </p:spPr>
        <p:txBody>
          <a:bodyPr>
            <a:spAutoFit/>
          </a:bodyPr>
          <a:lstStyle>
            <a:lvl1pPr marL="0" indent="0" algn="ctr">
              <a:lnSpc>
                <a:spcPct val="95000"/>
              </a:lnSpc>
              <a:defRPr spc="0" baseline="0">
                <a:solidFill>
                  <a:schemeClr val="tx1">
                    <a:lumMod val="75000"/>
                  </a:schemeClr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altLang="sr-Latn-RS" noProof="0" dirty="0" err="1"/>
              <a:t>Uredite</a:t>
            </a:r>
            <a:r>
              <a:rPr lang="en-US" altLang="sr-Latn-RS" noProof="0" dirty="0"/>
              <a:t> </a:t>
            </a:r>
            <a:r>
              <a:rPr lang="en-US" altLang="sr-Latn-RS" noProof="0" dirty="0" err="1"/>
              <a:t>podnaslov</a:t>
            </a:r>
            <a:r>
              <a:rPr lang="hr-HR" altLang="sr-Latn-RS" noProof="0" dirty="0"/>
              <a:t> ili prazno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310" y="411510"/>
            <a:ext cx="459380" cy="64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846" y="4731990"/>
            <a:ext cx="2636308" cy="72000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721519" y="4104000"/>
            <a:ext cx="7700400" cy="146194"/>
          </a:xfrm>
        </p:spPr>
        <p:txBody>
          <a:bodyPr anchor="t" anchorCtr="0">
            <a:spAutoFit/>
          </a:bodyPr>
          <a:lstStyle>
            <a:lvl1pPr marL="0" indent="0" algn="ctr">
              <a:lnSpc>
                <a:spcPct val="95000"/>
              </a:lnSpc>
              <a:spcBef>
                <a:spcPts val="0"/>
              </a:spcBef>
              <a:defRPr sz="1000" baseline="0">
                <a:solidFill>
                  <a:schemeClr val="bg2">
                    <a:lumMod val="50000"/>
                  </a:schemeClr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 err="1"/>
              <a:t>Uredite</a:t>
            </a:r>
            <a:r>
              <a:rPr lang="en-US" dirty="0"/>
              <a:t> </a:t>
            </a:r>
            <a:r>
              <a:rPr lang="hr-HR" dirty="0"/>
              <a:t>potpis autora i suradnika ili prazno</a:t>
            </a:r>
            <a:endParaRPr lang="en-US" dirty="0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4000" y="0"/>
            <a:ext cx="57600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72000" numCol="1" anchor="b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3C66777-559C-41C4-AEA7-7444B2570E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5069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sadržaja (M) s podnaslovom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20000" y="1314288"/>
            <a:ext cx="3780000" cy="2884850"/>
          </a:xfrm>
        </p:spPr>
        <p:txBody>
          <a:bodyPr>
            <a:normAutofit/>
          </a:bodyPr>
          <a:lstStyle>
            <a:lvl1pPr>
              <a:defRPr sz="1500"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00"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500"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500"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500"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err="1"/>
              <a:t>Uredite</a:t>
            </a:r>
            <a:r>
              <a:rPr lang="en-US" dirty="0"/>
              <a:t> </a:t>
            </a:r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0000" y="976924"/>
            <a:ext cx="3780000" cy="233910"/>
          </a:xfrm>
        </p:spPr>
        <p:txBody>
          <a:bodyPr anchor="t" anchorCtr="0">
            <a:spAutoFit/>
          </a:bodyPr>
          <a:lstStyle>
            <a:lvl1pPr marL="0" indent="0" algn="l">
              <a:lnSpc>
                <a:spcPct val="95000"/>
              </a:lnSpc>
              <a:buNone/>
              <a:defRPr sz="1600" b="1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Uredite podnaslov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0100" y="976924"/>
            <a:ext cx="3780000" cy="233910"/>
          </a:xfrm>
        </p:spPr>
        <p:txBody>
          <a:bodyPr anchor="t" anchorCtr="0">
            <a:spAutoFit/>
          </a:bodyPr>
          <a:lstStyle>
            <a:lvl1pPr marL="0" indent="0" algn="l">
              <a:lnSpc>
                <a:spcPct val="95000"/>
              </a:lnSpc>
              <a:buNone/>
              <a:defRPr sz="1600" b="1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Uredite podnaslov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4000" y="1314288"/>
            <a:ext cx="3780000" cy="2884850"/>
          </a:xfrm>
        </p:spPr>
        <p:txBody>
          <a:bodyPr>
            <a:normAutofit/>
          </a:bodyPr>
          <a:lstStyle>
            <a:lvl1pPr>
              <a:defRPr sz="1500"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00"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500"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500"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500"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err="1"/>
              <a:t>Uredite</a:t>
            </a:r>
            <a:r>
              <a:rPr lang="en-US" dirty="0"/>
              <a:t> </a:t>
            </a:r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3C66777-559C-41C4-AEA7-7444B2570E23}" type="slidenum">
              <a:rPr lang="hr-HR" smtClean="0"/>
              <a:t>‹#›</a:t>
            </a:fld>
            <a:endParaRPr lang="hr-HR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bIns="72000"/>
          <a:lstStyle>
            <a:lvl1pPr>
              <a:defRPr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hr-HR" dirty="0"/>
              <a:t>NAZIV SEKCIJE/POGLAVLJA ILI PRAZNO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19138" y="533257"/>
            <a:ext cx="7700962" cy="321627"/>
          </a:xfrm>
        </p:spPr>
        <p:txBody>
          <a:bodyPr/>
          <a:lstStyle>
            <a:lvl1pPr>
              <a:defRPr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hr-HR" dirty="0"/>
              <a:t>Uredite</a:t>
            </a:r>
            <a:r>
              <a:rPr lang="en-US" dirty="0"/>
              <a:t> </a:t>
            </a:r>
            <a:r>
              <a:rPr lang="en-US" dirty="0" err="1"/>
              <a:t>naslov</a:t>
            </a:r>
            <a:endParaRPr lang="hr-HR" dirty="0"/>
          </a:p>
        </p:txBody>
      </p:sp>
      <p:sp>
        <p:nvSpPr>
          <p:cNvPr id="12" name="Rezervirano mjesto teksta 9"/>
          <p:cNvSpPr>
            <a:spLocks noGrp="1"/>
          </p:cNvSpPr>
          <p:nvPr>
            <p:ph type="body" sz="quarter" idx="12" hasCustomPrompt="1"/>
          </p:nvPr>
        </p:nvSpPr>
        <p:spPr>
          <a:xfrm>
            <a:off x="719138" y="4279036"/>
            <a:ext cx="3780000" cy="561411"/>
          </a:xfrm>
        </p:spPr>
        <p:txBody>
          <a:bodyPr>
            <a:noAutofit/>
          </a:bodyPr>
          <a:lstStyle>
            <a:lvl1pPr marL="176213" indent="0"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hr-HR" dirty="0"/>
              <a:t>Napomena</a:t>
            </a:r>
          </a:p>
        </p:txBody>
      </p:sp>
      <p:sp>
        <p:nvSpPr>
          <p:cNvPr id="13" name="Rezervirano mjesto teksta 9"/>
          <p:cNvSpPr>
            <a:spLocks noGrp="1"/>
          </p:cNvSpPr>
          <p:nvPr>
            <p:ph type="body" sz="quarter" idx="13" hasCustomPrompt="1"/>
          </p:nvPr>
        </p:nvSpPr>
        <p:spPr>
          <a:xfrm>
            <a:off x="4644000" y="4279036"/>
            <a:ext cx="3780000" cy="558308"/>
          </a:xfrm>
        </p:spPr>
        <p:txBody>
          <a:bodyPr>
            <a:noAutofit/>
          </a:bodyPr>
          <a:lstStyle>
            <a:lvl1pPr marL="176213" indent="0"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hr-HR" dirty="0"/>
              <a:t>Napomena</a:t>
            </a:r>
          </a:p>
        </p:txBody>
      </p:sp>
    </p:spTree>
    <p:extLst>
      <p:ext uri="{BB962C8B-B14F-4D97-AF65-F5344CB8AC3E}">
        <p14:creationId xmlns:p14="http://schemas.microsoft.com/office/powerpoint/2010/main" val="224731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sadržaja (L) s pod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20000" y="1314288"/>
            <a:ext cx="3780000" cy="3089036"/>
          </a:xfrm>
        </p:spPr>
        <p:txBody>
          <a:bodyPr>
            <a:normAutofit/>
          </a:bodyPr>
          <a:lstStyle>
            <a:lvl1pPr>
              <a:defRPr sz="1500"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00"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500"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500"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500"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err="1"/>
              <a:t>Uredite</a:t>
            </a:r>
            <a:r>
              <a:rPr lang="en-US" dirty="0"/>
              <a:t> </a:t>
            </a:r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0000" y="976924"/>
            <a:ext cx="3780000" cy="233910"/>
          </a:xfrm>
        </p:spPr>
        <p:txBody>
          <a:bodyPr anchor="t" anchorCtr="0">
            <a:spAutoFit/>
          </a:bodyPr>
          <a:lstStyle>
            <a:lvl1pPr marL="0" indent="0" algn="l">
              <a:lnSpc>
                <a:spcPct val="95000"/>
              </a:lnSpc>
              <a:buNone/>
              <a:defRPr sz="1600" b="1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Uredite podnaslov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0100" y="976924"/>
            <a:ext cx="3780000" cy="233910"/>
          </a:xfrm>
        </p:spPr>
        <p:txBody>
          <a:bodyPr anchor="t" anchorCtr="0">
            <a:spAutoFit/>
          </a:bodyPr>
          <a:lstStyle>
            <a:lvl1pPr marL="0" indent="0" algn="l">
              <a:lnSpc>
                <a:spcPct val="95000"/>
              </a:lnSpc>
              <a:buNone/>
              <a:defRPr sz="1600" b="1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Uredite podnaslov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4000" y="1314288"/>
            <a:ext cx="3780000" cy="3089036"/>
          </a:xfrm>
        </p:spPr>
        <p:txBody>
          <a:bodyPr>
            <a:normAutofit/>
          </a:bodyPr>
          <a:lstStyle>
            <a:lvl1pPr>
              <a:defRPr sz="1500"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00"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500"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500"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500"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err="1"/>
              <a:t>Uredite</a:t>
            </a:r>
            <a:r>
              <a:rPr lang="en-US" dirty="0"/>
              <a:t> </a:t>
            </a:r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3C66777-559C-41C4-AEA7-7444B2570E23}" type="slidenum">
              <a:rPr lang="hr-HR" smtClean="0"/>
              <a:t>‹#›</a:t>
            </a:fld>
            <a:endParaRPr lang="hr-HR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bIns="72000"/>
          <a:lstStyle>
            <a:lvl1pPr>
              <a:defRPr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hr-HR" dirty="0"/>
              <a:t>NAZIV SEKCIJE/POGLAVLJA ILI PRAZNO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19138" y="533257"/>
            <a:ext cx="7700962" cy="321627"/>
          </a:xfrm>
        </p:spPr>
        <p:txBody>
          <a:bodyPr/>
          <a:lstStyle>
            <a:lvl1pPr>
              <a:defRPr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hr-HR" dirty="0"/>
              <a:t>Uredite</a:t>
            </a:r>
            <a:r>
              <a:rPr lang="en-US" dirty="0"/>
              <a:t> </a:t>
            </a:r>
            <a:r>
              <a:rPr lang="en-US" dirty="0" err="1"/>
              <a:t>naslov</a:t>
            </a:r>
            <a:endParaRPr lang="hr-HR" dirty="0"/>
          </a:p>
        </p:txBody>
      </p:sp>
      <p:sp>
        <p:nvSpPr>
          <p:cNvPr id="12" name="Rezervirano mjesto teksta 9"/>
          <p:cNvSpPr>
            <a:spLocks noGrp="1"/>
          </p:cNvSpPr>
          <p:nvPr>
            <p:ph type="body" sz="quarter" idx="12" hasCustomPrompt="1"/>
          </p:nvPr>
        </p:nvSpPr>
        <p:spPr>
          <a:xfrm>
            <a:off x="719138" y="4483223"/>
            <a:ext cx="3780000" cy="357224"/>
          </a:xfrm>
        </p:spPr>
        <p:txBody>
          <a:bodyPr>
            <a:noAutofit/>
          </a:bodyPr>
          <a:lstStyle>
            <a:lvl1pPr marL="176213" indent="0"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hr-HR" dirty="0"/>
              <a:t>Napomena</a:t>
            </a:r>
          </a:p>
        </p:txBody>
      </p:sp>
      <p:sp>
        <p:nvSpPr>
          <p:cNvPr id="13" name="Rezervirano mjesto teksta 9"/>
          <p:cNvSpPr>
            <a:spLocks noGrp="1"/>
          </p:cNvSpPr>
          <p:nvPr>
            <p:ph type="body" sz="quarter" idx="13" hasCustomPrompt="1"/>
          </p:nvPr>
        </p:nvSpPr>
        <p:spPr>
          <a:xfrm>
            <a:off x="4644000" y="4483222"/>
            <a:ext cx="3780000" cy="354121"/>
          </a:xfrm>
        </p:spPr>
        <p:txBody>
          <a:bodyPr>
            <a:noAutofit/>
          </a:bodyPr>
          <a:lstStyle>
            <a:lvl1pPr marL="176213" indent="0"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hr-HR" dirty="0"/>
              <a:t>Napomena</a:t>
            </a:r>
          </a:p>
        </p:txBody>
      </p:sp>
    </p:spTree>
    <p:extLst>
      <p:ext uri="{BB962C8B-B14F-4D97-AF65-F5344CB8AC3E}">
        <p14:creationId xmlns:p14="http://schemas.microsoft.com/office/powerpoint/2010/main" val="198611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sadržaja (L) s podnaslovom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20000" y="1314288"/>
            <a:ext cx="3780000" cy="3089036"/>
          </a:xfrm>
        </p:spPr>
        <p:txBody>
          <a:bodyPr>
            <a:normAutofit/>
          </a:bodyPr>
          <a:lstStyle>
            <a:lvl1pPr>
              <a:defRPr sz="1500"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00"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500"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500"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500"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err="1"/>
              <a:t>Uredite</a:t>
            </a:r>
            <a:r>
              <a:rPr lang="en-US" dirty="0"/>
              <a:t> </a:t>
            </a:r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0000" y="976924"/>
            <a:ext cx="3780000" cy="233910"/>
          </a:xfrm>
        </p:spPr>
        <p:txBody>
          <a:bodyPr anchor="t" anchorCtr="0">
            <a:spAutoFit/>
          </a:bodyPr>
          <a:lstStyle>
            <a:lvl1pPr marL="0" indent="0" algn="l">
              <a:lnSpc>
                <a:spcPct val="95000"/>
              </a:lnSpc>
              <a:buNone/>
              <a:defRPr sz="1600" b="1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Uredite podnaslov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0100" y="976924"/>
            <a:ext cx="3780000" cy="233910"/>
          </a:xfrm>
        </p:spPr>
        <p:txBody>
          <a:bodyPr anchor="t" anchorCtr="0">
            <a:spAutoFit/>
          </a:bodyPr>
          <a:lstStyle>
            <a:lvl1pPr marL="0" indent="0" algn="l">
              <a:lnSpc>
                <a:spcPct val="95000"/>
              </a:lnSpc>
              <a:buNone/>
              <a:defRPr sz="1600" b="1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Uredite podnaslov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4000" y="1314288"/>
            <a:ext cx="3780000" cy="3089036"/>
          </a:xfrm>
        </p:spPr>
        <p:txBody>
          <a:bodyPr>
            <a:normAutofit/>
          </a:bodyPr>
          <a:lstStyle>
            <a:lvl1pPr>
              <a:defRPr sz="1500"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00"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500"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500"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500"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err="1"/>
              <a:t>Uredite</a:t>
            </a:r>
            <a:r>
              <a:rPr lang="en-US" dirty="0"/>
              <a:t> </a:t>
            </a:r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3C66777-559C-41C4-AEA7-7444B2570E23}" type="slidenum">
              <a:rPr lang="hr-HR" smtClean="0"/>
              <a:t>‹#›</a:t>
            </a:fld>
            <a:endParaRPr lang="hr-HR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bIns="72000"/>
          <a:lstStyle>
            <a:lvl1pPr>
              <a:defRPr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hr-HR" dirty="0"/>
              <a:t>NAZIV SEKCIJE/POGLAVLJA ILI PRAZNO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19138" y="533257"/>
            <a:ext cx="7700962" cy="321627"/>
          </a:xfrm>
        </p:spPr>
        <p:txBody>
          <a:bodyPr/>
          <a:lstStyle>
            <a:lvl1pPr>
              <a:defRPr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hr-HR" dirty="0"/>
              <a:t>Uredite</a:t>
            </a:r>
            <a:r>
              <a:rPr lang="en-US" dirty="0"/>
              <a:t> </a:t>
            </a:r>
            <a:r>
              <a:rPr lang="en-US" dirty="0" err="1"/>
              <a:t>naslov</a:t>
            </a:r>
            <a:endParaRPr lang="hr-HR" dirty="0"/>
          </a:p>
        </p:txBody>
      </p:sp>
      <p:sp>
        <p:nvSpPr>
          <p:cNvPr id="12" name="Rezervirano mjesto teksta 9"/>
          <p:cNvSpPr>
            <a:spLocks noGrp="1"/>
          </p:cNvSpPr>
          <p:nvPr>
            <p:ph type="body" sz="quarter" idx="12" hasCustomPrompt="1"/>
          </p:nvPr>
        </p:nvSpPr>
        <p:spPr>
          <a:xfrm>
            <a:off x="719138" y="4483223"/>
            <a:ext cx="7700962" cy="357224"/>
          </a:xfrm>
        </p:spPr>
        <p:txBody>
          <a:bodyPr>
            <a:noAutofit/>
          </a:bodyPr>
          <a:lstStyle>
            <a:lvl1pPr marL="176213" indent="0"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hr-HR" dirty="0"/>
              <a:t>Napomena</a:t>
            </a:r>
          </a:p>
        </p:txBody>
      </p:sp>
    </p:spTree>
    <p:extLst>
      <p:ext uri="{BB962C8B-B14F-4D97-AF65-F5344CB8AC3E}">
        <p14:creationId xmlns:p14="http://schemas.microsoft.com/office/powerpoint/2010/main" val="212995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držaj s napomenom desn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3C66777-559C-41C4-AEA7-7444B2570E23}" type="slidenum">
              <a:rPr lang="hr-HR" smtClean="0"/>
              <a:t>‹#›</a:t>
            </a:fld>
            <a:endParaRPr lang="hr-H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bIns="72000"/>
          <a:lstStyle>
            <a:lvl1pPr>
              <a:defRPr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hr-HR" dirty="0"/>
              <a:t>NAZIV SEKCIJE/POGLAVLJA ILI PRAZNO</a:t>
            </a:r>
          </a:p>
        </p:txBody>
      </p:sp>
      <p:sp>
        <p:nvSpPr>
          <p:cNvPr id="14" name="Rezervirano mjesto teksta 9"/>
          <p:cNvSpPr>
            <a:spLocks noGrp="1"/>
          </p:cNvSpPr>
          <p:nvPr>
            <p:ph type="body" sz="quarter" idx="14" hasCustomPrompt="1"/>
          </p:nvPr>
        </p:nvSpPr>
        <p:spPr>
          <a:xfrm>
            <a:off x="5846618" y="1314286"/>
            <a:ext cx="2578408" cy="3526161"/>
          </a:xfrm>
        </p:spPr>
        <p:txBody>
          <a:bodyPr anchor="ctr">
            <a:no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hr-HR" dirty="0"/>
              <a:t>Napomena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719138" y="533257"/>
            <a:ext cx="7700962" cy="321627"/>
          </a:xfrm>
        </p:spPr>
        <p:txBody>
          <a:bodyPr anchor="t"/>
          <a:lstStyle>
            <a:lvl1pPr>
              <a:defRPr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hr-HR" dirty="0"/>
              <a:t>Uredite</a:t>
            </a:r>
            <a:r>
              <a:rPr lang="en-US" dirty="0"/>
              <a:t> </a:t>
            </a:r>
            <a:r>
              <a:rPr lang="en-US" dirty="0" err="1"/>
              <a:t>naslov</a:t>
            </a:r>
            <a:endParaRPr lang="hr-HR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138" y="1314287"/>
            <a:ext cx="4968000" cy="3526159"/>
          </a:xfrm>
        </p:spPr>
        <p:txBody>
          <a:bodyPr>
            <a:normAutofit/>
          </a:bodyPr>
          <a:lstStyle>
            <a:lvl1pPr>
              <a:defRPr sz="1600"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600"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600"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600"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err="1"/>
              <a:t>Uredite</a:t>
            </a:r>
            <a:r>
              <a:rPr lang="en-US" dirty="0"/>
              <a:t> </a:t>
            </a:r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5660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adržaj s napomenom desn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138" y="1314287"/>
            <a:ext cx="4968000" cy="3526159"/>
          </a:xfrm>
        </p:spPr>
        <p:txBody>
          <a:bodyPr>
            <a:normAutofit/>
          </a:bodyPr>
          <a:lstStyle>
            <a:lvl1pPr>
              <a:defRPr sz="1600"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600"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600"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600"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err="1"/>
              <a:t>Uredite</a:t>
            </a:r>
            <a:r>
              <a:rPr lang="en-US" dirty="0"/>
              <a:t> </a:t>
            </a:r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3C66777-559C-41C4-AEA7-7444B2570E23}" type="slidenum">
              <a:rPr lang="hr-HR" smtClean="0"/>
              <a:t>‹#›</a:t>
            </a:fld>
            <a:endParaRPr lang="hr-H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bIns="72000"/>
          <a:lstStyle>
            <a:lvl1pPr>
              <a:defRPr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hr-HR" dirty="0"/>
              <a:t>NAZIV SEKCIJE/POGLAVLJA ILI PRAZNO</a:t>
            </a:r>
          </a:p>
        </p:txBody>
      </p:sp>
      <p:sp>
        <p:nvSpPr>
          <p:cNvPr id="14" name="Rezervirano mjesto teksta 9"/>
          <p:cNvSpPr>
            <a:spLocks noGrp="1"/>
          </p:cNvSpPr>
          <p:nvPr>
            <p:ph type="body" sz="quarter" idx="14" hasCustomPrompt="1"/>
          </p:nvPr>
        </p:nvSpPr>
        <p:spPr>
          <a:xfrm>
            <a:off x="5846618" y="1314286"/>
            <a:ext cx="2578408" cy="3526161"/>
          </a:xfrm>
        </p:spPr>
        <p:txBody>
          <a:bodyPr anchor="b">
            <a:no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hr-HR" dirty="0"/>
              <a:t>Napomena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719138" y="533257"/>
            <a:ext cx="7700962" cy="321627"/>
          </a:xfrm>
        </p:spPr>
        <p:txBody>
          <a:bodyPr anchor="t"/>
          <a:lstStyle>
            <a:lvl1pPr>
              <a:defRPr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hr-HR" dirty="0"/>
              <a:t>Uredite</a:t>
            </a:r>
            <a:r>
              <a:rPr lang="en-US" dirty="0"/>
              <a:t> </a:t>
            </a:r>
            <a:r>
              <a:rPr lang="en-US" dirty="0" err="1"/>
              <a:t>naslov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7817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držaj s napomenom desn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138" y="1314287"/>
            <a:ext cx="4968000" cy="3526159"/>
          </a:xfrm>
        </p:spPr>
        <p:txBody>
          <a:bodyPr>
            <a:normAutofit/>
          </a:bodyPr>
          <a:lstStyle>
            <a:lvl1pPr>
              <a:defRPr sz="1600"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600"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600"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600"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err="1"/>
              <a:t>Uredite</a:t>
            </a:r>
            <a:r>
              <a:rPr lang="en-US" dirty="0"/>
              <a:t> </a:t>
            </a:r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3C66777-559C-41C4-AEA7-7444B2570E23}" type="slidenum">
              <a:rPr lang="hr-HR" smtClean="0"/>
              <a:t>‹#›</a:t>
            </a:fld>
            <a:endParaRPr lang="hr-H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bIns="72000"/>
          <a:lstStyle>
            <a:lvl1pPr>
              <a:defRPr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hr-HR" dirty="0"/>
              <a:t>NAZIV SEKCIJE/POGLAVLJA ILI PRAZNO</a:t>
            </a:r>
          </a:p>
        </p:txBody>
      </p:sp>
      <p:sp>
        <p:nvSpPr>
          <p:cNvPr id="14" name="Rezervirano mjesto teksta 9"/>
          <p:cNvSpPr>
            <a:spLocks noGrp="1"/>
          </p:cNvSpPr>
          <p:nvPr>
            <p:ph type="body" sz="quarter" idx="14" hasCustomPrompt="1"/>
          </p:nvPr>
        </p:nvSpPr>
        <p:spPr>
          <a:xfrm>
            <a:off x="5846618" y="1314286"/>
            <a:ext cx="2578408" cy="3526161"/>
          </a:xfrm>
        </p:spPr>
        <p:txBody>
          <a:bodyPr anchor="ctr">
            <a:no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hr-HR" dirty="0"/>
              <a:t>Napomena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719138" y="533257"/>
            <a:ext cx="7700962" cy="321627"/>
          </a:xfrm>
        </p:spPr>
        <p:txBody>
          <a:bodyPr anchor="t"/>
          <a:lstStyle>
            <a:lvl1pPr>
              <a:defRPr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hr-HR" dirty="0"/>
              <a:t>Uredite</a:t>
            </a:r>
            <a:r>
              <a:rPr lang="en-US" dirty="0"/>
              <a:t> </a:t>
            </a:r>
            <a:r>
              <a:rPr lang="en-US" dirty="0" err="1"/>
              <a:t>naslov</a:t>
            </a:r>
            <a:endParaRPr lang="hr-HR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720000" y="976924"/>
            <a:ext cx="7700100" cy="233910"/>
          </a:xfr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95000"/>
              </a:lnSpc>
              <a:buNone/>
              <a:defRPr sz="1600" b="1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Uredite podnaslov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70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adržaj s napomenom desn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138" y="1314287"/>
            <a:ext cx="4968000" cy="3526159"/>
          </a:xfrm>
        </p:spPr>
        <p:txBody>
          <a:bodyPr>
            <a:normAutofit/>
          </a:bodyPr>
          <a:lstStyle>
            <a:lvl1pPr>
              <a:defRPr sz="1600"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600"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600"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600"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err="1"/>
              <a:t>Uredite</a:t>
            </a:r>
            <a:r>
              <a:rPr lang="en-US" dirty="0"/>
              <a:t> </a:t>
            </a:r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3C66777-559C-41C4-AEA7-7444B2570E23}" type="slidenum">
              <a:rPr lang="hr-HR" smtClean="0"/>
              <a:t>‹#›</a:t>
            </a:fld>
            <a:endParaRPr lang="hr-H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bIns="72000"/>
          <a:lstStyle>
            <a:lvl1pPr>
              <a:defRPr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hr-HR" dirty="0"/>
              <a:t>NAZIV SEKCIJE/POGLAVLJA ILI PRAZNO</a:t>
            </a:r>
          </a:p>
        </p:txBody>
      </p:sp>
      <p:sp>
        <p:nvSpPr>
          <p:cNvPr id="14" name="Rezervirano mjesto teksta 9"/>
          <p:cNvSpPr>
            <a:spLocks noGrp="1"/>
          </p:cNvSpPr>
          <p:nvPr>
            <p:ph type="body" sz="quarter" idx="14" hasCustomPrompt="1"/>
          </p:nvPr>
        </p:nvSpPr>
        <p:spPr>
          <a:xfrm>
            <a:off x="5846618" y="1314286"/>
            <a:ext cx="2578408" cy="3526161"/>
          </a:xfrm>
        </p:spPr>
        <p:txBody>
          <a:bodyPr anchor="b">
            <a:no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hr-HR" dirty="0"/>
              <a:t>Napomena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719138" y="533257"/>
            <a:ext cx="7700962" cy="321627"/>
          </a:xfrm>
        </p:spPr>
        <p:txBody>
          <a:bodyPr anchor="t"/>
          <a:lstStyle>
            <a:lvl1pPr>
              <a:defRPr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hr-HR" dirty="0"/>
              <a:t>Uredite</a:t>
            </a:r>
            <a:r>
              <a:rPr lang="en-US" dirty="0"/>
              <a:t> </a:t>
            </a:r>
            <a:r>
              <a:rPr lang="en-US" dirty="0" err="1"/>
              <a:t>naslov</a:t>
            </a:r>
            <a:endParaRPr lang="hr-HR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720000" y="976924"/>
            <a:ext cx="7700100" cy="233910"/>
          </a:xfr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95000"/>
              </a:lnSpc>
              <a:buNone/>
              <a:defRPr sz="1600" b="1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Uredite podnaslov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79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držaj s napomenom desno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138" y="1314287"/>
            <a:ext cx="4968000" cy="3526159"/>
          </a:xfrm>
        </p:spPr>
        <p:txBody>
          <a:bodyPr>
            <a:normAutofit/>
          </a:bodyPr>
          <a:lstStyle>
            <a:lvl1pPr>
              <a:defRPr sz="1600"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600"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600"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600"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err="1"/>
              <a:t>Uredite</a:t>
            </a:r>
            <a:r>
              <a:rPr lang="en-US" dirty="0"/>
              <a:t> </a:t>
            </a:r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3C66777-559C-41C4-AEA7-7444B2570E23}" type="slidenum">
              <a:rPr lang="hr-HR" smtClean="0"/>
              <a:t>‹#›</a:t>
            </a:fld>
            <a:endParaRPr lang="hr-H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bIns="72000"/>
          <a:lstStyle>
            <a:lvl1pPr>
              <a:defRPr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hr-HR" dirty="0"/>
              <a:t>NAZIV SEKCIJE/POGLAVLJA ILI PRAZNO</a:t>
            </a:r>
          </a:p>
        </p:txBody>
      </p:sp>
      <p:sp>
        <p:nvSpPr>
          <p:cNvPr id="14" name="Rezervirano mjesto teksta 9"/>
          <p:cNvSpPr>
            <a:spLocks noGrp="1"/>
          </p:cNvSpPr>
          <p:nvPr>
            <p:ph type="body" sz="quarter" idx="14" hasCustomPrompt="1"/>
          </p:nvPr>
        </p:nvSpPr>
        <p:spPr>
          <a:xfrm>
            <a:off x="5846618" y="4174836"/>
            <a:ext cx="2578408" cy="665610"/>
          </a:xfrm>
        </p:spPr>
        <p:txBody>
          <a:bodyPr>
            <a:noAutofit/>
          </a:bodyPr>
          <a:lstStyle>
            <a:lvl1pPr marL="0" indent="0"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hr-HR" dirty="0"/>
              <a:t>Napomena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719138" y="533257"/>
            <a:ext cx="7700962" cy="321627"/>
          </a:xfrm>
        </p:spPr>
        <p:txBody>
          <a:bodyPr/>
          <a:lstStyle>
            <a:lvl1pPr>
              <a:defRPr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hr-HR" dirty="0"/>
              <a:t>Uredite</a:t>
            </a:r>
            <a:r>
              <a:rPr lang="en-US" dirty="0"/>
              <a:t> </a:t>
            </a:r>
            <a:r>
              <a:rPr lang="en-US" dirty="0" err="1"/>
              <a:t>naslov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5"/>
          </p:nvPr>
        </p:nvSpPr>
        <p:spPr>
          <a:xfrm>
            <a:off x="5846618" y="1314287"/>
            <a:ext cx="2573482" cy="2768186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720000" y="976924"/>
            <a:ext cx="7700100" cy="233910"/>
          </a:xfr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95000"/>
              </a:lnSpc>
              <a:buNone/>
              <a:defRPr sz="1600" b="1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Uredite podnaslov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63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držaj s napomenom desno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3C66777-559C-41C4-AEA7-7444B2570E23}" type="slidenum">
              <a:rPr lang="hr-HR" smtClean="0"/>
              <a:t>‹#›</a:t>
            </a:fld>
            <a:endParaRPr lang="hr-H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bIns="72000"/>
          <a:lstStyle>
            <a:lvl1pPr>
              <a:defRPr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hr-HR" dirty="0"/>
              <a:t>NAZIV SEKCIJE/POGLAVLJA ILI PRAZNO</a:t>
            </a:r>
          </a:p>
        </p:txBody>
      </p:sp>
      <p:sp>
        <p:nvSpPr>
          <p:cNvPr id="14" name="Rezervirano mjesto teksta 9"/>
          <p:cNvSpPr>
            <a:spLocks noGrp="1"/>
          </p:cNvSpPr>
          <p:nvPr>
            <p:ph type="body" sz="quarter" idx="14" hasCustomPrompt="1"/>
          </p:nvPr>
        </p:nvSpPr>
        <p:spPr>
          <a:xfrm>
            <a:off x="719138" y="4174836"/>
            <a:ext cx="4951989" cy="665610"/>
          </a:xfrm>
        </p:spPr>
        <p:txBody>
          <a:bodyPr>
            <a:noAutofit/>
          </a:bodyPr>
          <a:lstStyle>
            <a:lvl1pPr marL="0" indent="0"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hr-HR" dirty="0"/>
              <a:t>Napomena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719138" y="533257"/>
            <a:ext cx="7700962" cy="321627"/>
          </a:xfrm>
        </p:spPr>
        <p:txBody>
          <a:bodyPr/>
          <a:lstStyle>
            <a:lvl1pPr>
              <a:defRPr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hr-HR" dirty="0"/>
              <a:t>Uredite</a:t>
            </a:r>
            <a:r>
              <a:rPr lang="en-US" dirty="0"/>
              <a:t> </a:t>
            </a:r>
            <a:r>
              <a:rPr lang="en-US" dirty="0" err="1"/>
              <a:t>naslov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5"/>
          </p:nvPr>
        </p:nvSpPr>
        <p:spPr>
          <a:xfrm>
            <a:off x="5846618" y="1314286"/>
            <a:ext cx="2573482" cy="3526159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720000" y="976924"/>
            <a:ext cx="7700100" cy="233910"/>
          </a:xfr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95000"/>
              </a:lnSpc>
              <a:buNone/>
              <a:defRPr sz="1600" b="1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Uredite podnaslov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64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držaj s opisom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56000" y="533257"/>
            <a:ext cx="4968000" cy="4002743"/>
          </a:xfrm>
        </p:spPr>
        <p:txBody>
          <a:bodyPr>
            <a:normAutofit/>
          </a:bodyPr>
          <a:lstStyle>
            <a:lvl1pPr>
              <a:defRPr sz="1600"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600"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600"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600"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err="1"/>
              <a:t>Uredite</a:t>
            </a:r>
            <a:r>
              <a:rPr lang="en-US" dirty="0"/>
              <a:t> </a:t>
            </a:r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20000" y="1275606"/>
            <a:ext cx="2592000" cy="3260394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err="1"/>
              <a:t>Uredite</a:t>
            </a:r>
            <a:r>
              <a:rPr lang="en-US" dirty="0"/>
              <a:t> </a:t>
            </a:r>
            <a:r>
              <a:rPr lang="en-US" dirty="0" err="1"/>
              <a:t>tekst</a:t>
            </a:r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3C66777-559C-41C4-AEA7-7444B2570E23}" type="slidenum">
              <a:rPr lang="hr-HR" smtClean="0"/>
              <a:t>‹#›</a:t>
            </a:fld>
            <a:endParaRPr lang="hr-H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bIns="72000"/>
          <a:lstStyle>
            <a:lvl1pPr>
              <a:defRPr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hr-HR" dirty="0"/>
              <a:t>NAZIV SEKCIJE/POGLAVLJA ILI PRAZNO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19138" y="533257"/>
            <a:ext cx="2592862" cy="321627"/>
          </a:xfrm>
        </p:spPr>
        <p:txBody>
          <a:bodyPr/>
          <a:lstStyle>
            <a:lvl1pPr>
              <a:defRPr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hr-HR" dirty="0"/>
              <a:t>Uredite</a:t>
            </a:r>
            <a:r>
              <a:rPr lang="en-US" dirty="0"/>
              <a:t> </a:t>
            </a:r>
            <a:r>
              <a:rPr lang="en-US" dirty="0" err="1"/>
              <a:t>naslov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3582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/>
          <p:cNvSpPr/>
          <p:nvPr/>
        </p:nvSpPr>
        <p:spPr>
          <a:xfrm>
            <a:off x="2993830" y="1800000"/>
            <a:ext cx="6150170" cy="1995886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253845" y="2412345"/>
            <a:ext cx="5168635" cy="360099"/>
          </a:xfrm>
        </p:spPr>
        <p:txBody>
          <a:bodyPr>
            <a:spAutoFit/>
          </a:bodyPr>
          <a:lstStyle>
            <a:lvl1pPr algn="l">
              <a:lnSpc>
                <a:spcPct val="90000"/>
              </a:lnSpc>
              <a:defRPr sz="2600">
                <a:solidFill>
                  <a:schemeClr val="bg1">
                    <a:lumMod val="95000"/>
                  </a:schemeClr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altLang="sr-Latn-RS" noProof="0" dirty="0" err="1"/>
              <a:t>Uredite</a:t>
            </a:r>
            <a:r>
              <a:rPr lang="en-US" altLang="sr-Latn-RS" noProof="0" dirty="0"/>
              <a:t> </a:t>
            </a:r>
            <a:r>
              <a:rPr lang="en-US" altLang="sr-Latn-RS" noProof="0" dirty="0" err="1"/>
              <a:t>naslov</a:t>
            </a:r>
            <a:r>
              <a:rPr lang="hr-HR" altLang="sr-Latn-RS" noProof="0" dirty="0"/>
              <a:t> prezentacije</a:t>
            </a:r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253845" y="2916444"/>
            <a:ext cx="5168635" cy="219291"/>
          </a:xfrm>
        </p:spPr>
        <p:txBody>
          <a:bodyPr>
            <a:spAutoFit/>
          </a:bodyPr>
          <a:lstStyle>
            <a:lvl1pPr marL="0" indent="0" algn="l">
              <a:lnSpc>
                <a:spcPct val="95000"/>
              </a:lnSpc>
              <a:defRPr spc="0" baseline="0">
                <a:solidFill>
                  <a:schemeClr val="bg1">
                    <a:lumMod val="95000"/>
                  </a:schemeClr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altLang="sr-Latn-RS" noProof="0" dirty="0" err="1"/>
              <a:t>Uredite</a:t>
            </a:r>
            <a:r>
              <a:rPr lang="en-US" altLang="sr-Latn-RS" noProof="0" dirty="0"/>
              <a:t> </a:t>
            </a:r>
            <a:r>
              <a:rPr lang="en-US" altLang="sr-Latn-RS" noProof="0" dirty="0" err="1"/>
              <a:t>podnaslov</a:t>
            </a:r>
            <a:r>
              <a:rPr lang="hr-HR" altLang="sr-Latn-RS" noProof="0" dirty="0"/>
              <a:t> ili prazno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310" y="411510"/>
            <a:ext cx="459380" cy="64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846" y="4731990"/>
            <a:ext cx="2636308" cy="72000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3253942" y="3939886"/>
            <a:ext cx="5168258" cy="146194"/>
          </a:xfrm>
        </p:spPr>
        <p:txBody>
          <a:bodyPr anchor="t" anchorCtr="0">
            <a:spAutoFit/>
          </a:bodyPr>
          <a:lstStyle>
            <a:lvl1pPr marL="0" indent="0" algn="l">
              <a:lnSpc>
                <a:spcPct val="95000"/>
              </a:lnSpc>
              <a:spcBef>
                <a:spcPts val="0"/>
              </a:spcBef>
              <a:defRPr sz="1000" baseline="0">
                <a:solidFill>
                  <a:schemeClr val="bg2">
                    <a:lumMod val="50000"/>
                  </a:schemeClr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 err="1"/>
              <a:t>Uredite</a:t>
            </a:r>
            <a:r>
              <a:rPr lang="en-US" dirty="0"/>
              <a:t> </a:t>
            </a:r>
            <a:r>
              <a:rPr lang="hr-HR" dirty="0"/>
              <a:t>potpis autora i suradnika ili prazno</a:t>
            </a:r>
            <a:endParaRPr lang="en-US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00000"/>
            <a:ext cx="2993829" cy="1995886"/>
          </a:xfrm>
          <a:prstGeom prst="rect">
            <a:avLst/>
          </a:prstGeom>
        </p:spPr>
      </p:pic>
      <p:sp>
        <p:nvSpPr>
          <p:cNvPr id="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4000" y="0"/>
            <a:ext cx="57600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72000" numCol="1" anchor="b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3C66777-559C-41C4-AEA7-7444B2570E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4990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držaj s opisom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56000" y="533257"/>
            <a:ext cx="4968000" cy="4002743"/>
          </a:xfrm>
        </p:spPr>
        <p:txBody>
          <a:bodyPr>
            <a:normAutofit/>
          </a:bodyPr>
          <a:lstStyle>
            <a:lvl1pPr>
              <a:defRPr sz="1600"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600"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600"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600"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err="1"/>
              <a:t>Uredite</a:t>
            </a:r>
            <a:r>
              <a:rPr lang="en-US" dirty="0"/>
              <a:t> </a:t>
            </a:r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20000" y="1930238"/>
            <a:ext cx="2592000" cy="2605762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err="1"/>
              <a:t>Uredite</a:t>
            </a:r>
            <a:r>
              <a:rPr lang="en-US" dirty="0"/>
              <a:t> </a:t>
            </a:r>
            <a:r>
              <a:rPr lang="en-US" dirty="0" err="1"/>
              <a:t>tekst</a:t>
            </a:r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3C66777-559C-41C4-AEA7-7444B2570E23}" type="slidenum">
              <a:rPr lang="hr-HR" smtClean="0"/>
              <a:t>‹#›</a:t>
            </a:fld>
            <a:endParaRPr lang="hr-H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bIns="72000"/>
          <a:lstStyle>
            <a:lvl1pPr>
              <a:defRPr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hr-HR" dirty="0"/>
              <a:t>NAZIV SEKCIJE/POGLAVLJA ILI PRAZNO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19138" y="533257"/>
            <a:ext cx="2592862" cy="321627"/>
          </a:xfrm>
        </p:spPr>
        <p:txBody>
          <a:bodyPr anchor="t"/>
          <a:lstStyle>
            <a:lvl1pPr>
              <a:defRPr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hr-HR" dirty="0"/>
              <a:t>Uredite</a:t>
            </a:r>
            <a:r>
              <a:rPr lang="en-US" dirty="0"/>
              <a:t> </a:t>
            </a:r>
            <a:r>
              <a:rPr lang="en-US" dirty="0" err="1"/>
              <a:t>naslov</a:t>
            </a:r>
            <a:endParaRPr lang="hr-HR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719138" y="1275606"/>
            <a:ext cx="2592000" cy="233910"/>
          </a:xfr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95000"/>
              </a:lnSpc>
              <a:buNone/>
              <a:defRPr sz="1600" b="1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Uredite podnaslov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81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držaj s opisom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56000" y="533258"/>
            <a:ext cx="4968000" cy="3188998"/>
          </a:xfrm>
        </p:spPr>
        <p:txBody>
          <a:bodyPr>
            <a:normAutofit/>
          </a:bodyPr>
          <a:lstStyle>
            <a:lvl1pPr>
              <a:defRPr sz="1600"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600"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600"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600"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err="1"/>
              <a:t>Uredite</a:t>
            </a:r>
            <a:r>
              <a:rPr lang="en-US" dirty="0"/>
              <a:t> </a:t>
            </a:r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20000" y="1930238"/>
            <a:ext cx="2592000" cy="2605762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err="1"/>
              <a:t>Uredite</a:t>
            </a:r>
            <a:r>
              <a:rPr lang="en-US" dirty="0"/>
              <a:t> </a:t>
            </a:r>
            <a:r>
              <a:rPr lang="en-US" dirty="0" err="1"/>
              <a:t>tekst</a:t>
            </a:r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3C66777-559C-41C4-AEA7-7444B2570E23}" type="slidenum">
              <a:rPr lang="hr-HR" smtClean="0"/>
              <a:t>‹#›</a:t>
            </a:fld>
            <a:endParaRPr lang="hr-H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bIns="72000"/>
          <a:lstStyle>
            <a:lvl1pPr>
              <a:defRPr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hr-HR" dirty="0"/>
              <a:t>NAZIV SEKCIJE/POGLAVLJA ILI PRAZNO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19138" y="533257"/>
            <a:ext cx="2592862" cy="321627"/>
          </a:xfrm>
        </p:spPr>
        <p:txBody>
          <a:bodyPr anchor="t"/>
          <a:lstStyle>
            <a:lvl1pPr>
              <a:defRPr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hr-HR" dirty="0"/>
              <a:t>Uredite</a:t>
            </a:r>
            <a:r>
              <a:rPr lang="en-US" dirty="0"/>
              <a:t> </a:t>
            </a:r>
            <a:r>
              <a:rPr lang="en-US" dirty="0" err="1"/>
              <a:t>naslov</a:t>
            </a:r>
            <a:endParaRPr lang="hr-HR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719138" y="1275606"/>
            <a:ext cx="2592000" cy="233910"/>
          </a:xfr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95000"/>
              </a:lnSpc>
              <a:buNone/>
              <a:defRPr sz="1600" b="1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Uredite podnaslov</a:t>
            </a:r>
            <a:endParaRPr lang="en-US" dirty="0"/>
          </a:p>
        </p:txBody>
      </p:sp>
      <p:sp>
        <p:nvSpPr>
          <p:cNvPr id="10" name="Rezervirano mjesto teksta 9"/>
          <p:cNvSpPr>
            <a:spLocks noGrp="1"/>
          </p:cNvSpPr>
          <p:nvPr>
            <p:ph type="body" sz="quarter" idx="13" hasCustomPrompt="1"/>
          </p:nvPr>
        </p:nvSpPr>
        <p:spPr>
          <a:xfrm>
            <a:off x="3457950" y="3823855"/>
            <a:ext cx="4964100" cy="712145"/>
          </a:xfrm>
        </p:spPr>
        <p:txBody>
          <a:bodyPr>
            <a:no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hr-HR" dirty="0"/>
              <a:t>Napomena</a:t>
            </a:r>
          </a:p>
        </p:txBody>
      </p:sp>
    </p:spTree>
    <p:extLst>
      <p:ext uri="{BB962C8B-B14F-4D97-AF65-F5344CB8AC3E}">
        <p14:creationId xmlns:p14="http://schemas.microsoft.com/office/powerpoint/2010/main" val="125263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60000" y="936000"/>
            <a:ext cx="2664000" cy="276999"/>
          </a:xfrm>
        </p:spPr>
        <p:txBody>
          <a:bodyPr anchor="t" anchorCtr="0"/>
          <a:lstStyle>
            <a:lvl1pPr algn="l">
              <a:defRPr sz="2000" b="0"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hr-HR" dirty="0"/>
              <a:t>Uredite naslov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20000" y="936000"/>
            <a:ext cx="4896000" cy="3240000"/>
          </a:xfrm>
        </p:spPr>
        <p:txBody>
          <a:bodyPr/>
          <a:lstStyle>
            <a:lvl1pPr marL="0" indent="0" algn="l">
              <a:buNone/>
              <a:defRPr sz="3200"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r-HR" noProof="0"/>
              <a:t>Kliknite ikonu da biste dodali  sliku</a:t>
            </a:r>
            <a:endParaRPr lang="hr-HR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760000" y="1584000"/>
            <a:ext cx="2664000" cy="2592000"/>
          </a:xfrm>
        </p:spPr>
        <p:txBody>
          <a:bodyPr>
            <a:normAutofit/>
          </a:bodyPr>
          <a:lstStyle>
            <a:lvl1pPr marL="0" indent="0" algn="l">
              <a:buNone/>
              <a:defRPr sz="1300"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err="1"/>
              <a:t>Uredite</a:t>
            </a:r>
            <a:r>
              <a:rPr lang="en-US" dirty="0"/>
              <a:t> </a:t>
            </a:r>
            <a:r>
              <a:rPr lang="en-US" dirty="0" err="1"/>
              <a:t>tekst</a:t>
            </a:r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3C66777-559C-41C4-AEA7-7444B2570E23}" type="slidenum">
              <a:rPr lang="hr-HR" smtClean="0"/>
              <a:t>‹#›</a:t>
            </a:fld>
            <a:endParaRPr lang="hr-H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bIns="72000"/>
          <a:lstStyle>
            <a:lvl1pPr>
              <a:defRPr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hr-HR" dirty="0"/>
              <a:t>NAZIV SEKCIJE/POGLAVLJA ILI PRAZNO</a:t>
            </a:r>
          </a:p>
        </p:txBody>
      </p:sp>
    </p:spTree>
    <p:extLst>
      <p:ext uri="{BB962C8B-B14F-4D97-AF65-F5344CB8AC3E}">
        <p14:creationId xmlns:p14="http://schemas.microsoft.com/office/powerpoint/2010/main" val="255538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1800" y="3971001"/>
            <a:ext cx="7700400" cy="276999"/>
          </a:xfrm>
        </p:spPr>
        <p:txBody>
          <a:bodyPr/>
          <a:lstStyle>
            <a:lvl1pPr algn="ctr">
              <a:defRPr sz="2000" b="0"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hr-HR" dirty="0"/>
              <a:t>Uredite naslov slike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24000" y="576000"/>
            <a:ext cx="4896000" cy="3240000"/>
          </a:xfrm>
        </p:spPr>
        <p:txBody>
          <a:bodyPr/>
          <a:lstStyle>
            <a:lvl1pPr marL="0" indent="0" algn="ctr">
              <a:buNone/>
              <a:defRPr sz="3200"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r-HR" noProof="0"/>
              <a:t>Kliknite ikonu da biste dodali  sliku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21800" y="4320000"/>
            <a:ext cx="7700400" cy="360000"/>
          </a:xfrm>
        </p:spPr>
        <p:txBody>
          <a:bodyPr>
            <a:normAutofit/>
          </a:bodyPr>
          <a:lstStyle>
            <a:lvl1pPr marL="0" indent="0" algn="ctr">
              <a:buNone/>
              <a:defRPr sz="1300"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dirty="0"/>
              <a:t>Uredite opis slike</a:t>
            </a:r>
            <a:endParaRPr lang="en-US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bIns="72000"/>
          <a:lstStyle>
            <a:lvl1pPr algn="ctr">
              <a:defRPr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hr-HR" dirty="0"/>
              <a:t>NAZIV SEKCIJE/POGLAVLJA ILI PRAZNO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846" y="4784400"/>
            <a:ext cx="2636308" cy="72000"/>
          </a:xfrm>
          <a:prstGeom prst="rect">
            <a:avLst/>
          </a:prstGeom>
        </p:spPr>
      </p:pic>
      <p:sp>
        <p:nvSpPr>
          <p:cNvPr id="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4000" y="0"/>
            <a:ext cx="57600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72000" numCol="1" anchor="b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3C66777-559C-41C4-AEA7-7444B2570E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2658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1800" y="659001"/>
            <a:ext cx="7700400" cy="276999"/>
          </a:xfrm>
        </p:spPr>
        <p:txBody>
          <a:bodyPr/>
          <a:lstStyle>
            <a:lvl1pPr algn="ctr">
              <a:defRPr sz="2000" b="0"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hr-HR" dirty="0"/>
              <a:t>Uredite naslov slike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24000" y="1008000"/>
            <a:ext cx="4896000" cy="3240000"/>
          </a:xfrm>
        </p:spPr>
        <p:txBody>
          <a:bodyPr/>
          <a:lstStyle>
            <a:lvl1pPr marL="0" indent="0" algn="ctr">
              <a:buNone/>
              <a:defRPr sz="3200"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r-HR" noProof="0"/>
              <a:t>Kliknite ikonu da biste dodali  sliku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21800" y="4320000"/>
            <a:ext cx="7700400" cy="360000"/>
          </a:xfrm>
        </p:spPr>
        <p:txBody>
          <a:bodyPr>
            <a:normAutofit/>
          </a:bodyPr>
          <a:lstStyle>
            <a:lvl1pPr marL="0" indent="0" algn="ctr">
              <a:buNone/>
              <a:defRPr sz="1300"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err="1"/>
              <a:t>Uredite</a:t>
            </a:r>
            <a:r>
              <a:rPr lang="en-US" dirty="0"/>
              <a:t> </a:t>
            </a:r>
            <a:r>
              <a:rPr lang="en-US" dirty="0" err="1"/>
              <a:t>opis</a:t>
            </a:r>
            <a:r>
              <a:rPr lang="en-US" dirty="0"/>
              <a:t> </a:t>
            </a:r>
            <a:r>
              <a:rPr lang="en-US" dirty="0" err="1"/>
              <a:t>slike</a:t>
            </a:r>
            <a:endParaRPr lang="en-US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bIns="72000"/>
          <a:lstStyle>
            <a:lvl1pPr algn="ctr">
              <a:defRPr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hr-HR" dirty="0"/>
              <a:t>NAZIV SEKCIJE/POGLAVLJA ILI PRAZNO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846" y="4784400"/>
            <a:ext cx="2636308" cy="72000"/>
          </a:xfrm>
          <a:prstGeom prst="rect">
            <a:avLst/>
          </a:prstGeom>
        </p:spPr>
      </p:pic>
      <p:sp>
        <p:nvSpPr>
          <p:cNvPr id="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4000" y="0"/>
            <a:ext cx="57600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72000" numCol="1" anchor="b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3C66777-559C-41C4-AEA7-7444B2570E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6275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hr-HR" dirty="0"/>
              <a:t>Uredite naslov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3C66777-559C-41C4-AEA7-7444B2570E23}" type="slidenum">
              <a:rPr lang="hr-HR" smtClean="0"/>
              <a:t>‹#›</a:t>
            </a:fld>
            <a:endParaRPr lang="hr-H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bIns="72000"/>
          <a:lstStyle>
            <a:lvl1pPr>
              <a:defRPr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hr-HR" dirty="0"/>
              <a:t>NAZIV SEKCIJE/POGLAVLJA ILI PRAZNO</a:t>
            </a:r>
          </a:p>
        </p:txBody>
      </p:sp>
    </p:spTree>
    <p:extLst>
      <p:ext uri="{BB962C8B-B14F-4D97-AF65-F5344CB8AC3E}">
        <p14:creationId xmlns:p14="http://schemas.microsoft.com/office/powerpoint/2010/main" val="411670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3C66777-559C-41C4-AEA7-7444B2570E23}" type="slidenum">
              <a:rPr lang="hr-HR" smtClean="0"/>
              <a:t>‹#›</a:t>
            </a:fld>
            <a:endParaRPr lang="hr-HR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bIns="72000"/>
          <a:lstStyle>
            <a:lvl1pPr>
              <a:defRPr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hr-HR" dirty="0"/>
              <a:t>NAZIV SEKCIJE/POGLAVLJA ILI PRAZNO</a:t>
            </a:r>
          </a:p>
        </p:txBody>
      </p:sp>
    </p:spTree>
    <p:extLst>
      <p:ext uri="{BB962C8B-B14F-4D97-AF65-F5344CB8AC3E}">
        <p14:creationId xmlns:p14="http://schemas.microsoft.com/office/powerpoint/2010/main" val="396130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19138" y="540714"/>
            <a:ext cx="7700962" cy="669250"/>
          </a:xfrm>
        </p:spPr>
        <p:txBody>
          <a:bodyPr anchor="t"/>
          <a:lstStyle>
            <a:lvl1pPr>
              <a:defRPr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hr-HR" dirty="0"/>
              <a:t>Uredite</a:t>
            </a:r>
            <a:r>
              <a:rPr lang="en-US" dirty="0"/>
              <a:t> </a:t>
            </a:r>
            <a:r>
              <a:rPr lang="en-US" dirty="0" err="1"/>
              <a:t>naslov</a:t>
            </a:r>
            <a:endParaRPr lang="hr-HR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3C66777-559C-41C4-AEA7-7444B2570E23}" type="slidenum">
              <a:rPr lang="hr-HR" smtClean="0"/>
              <a:t>‹#›</a:t>
            </a:fld>
            <a:endParaRPr lang="hr-H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720000" y="0"/>
            <a:ext cx="7700400" cy="360000"/>
          </a:xfrm>
          <a:ln/>
        </p:spPr>
        <p:txBody>
          <a:bodyPr bIns="72000"/>
          <a:lstStyle>
            <a:lvl1pPr>
              <a:defRPr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hr-HR" dirty="0"/>
              <a:t>NAZIV SEKCIJE/POGLAVLJA ILI PRAZNO</a:t>
            </a:r>
          </a:p>
        </p:txBody>
      </p:sp>
    </p:spTree>
    <p:extLst>
      <p:ext uri="{BB962C8B-B14F-4D97-AF65-F5344CB8AC3E}">
        <p14:creationId xmlns:p14="http://schemas.microsoft.com/office/powerpoint/2010/main" val="294561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19138" y="540714"/>
            <a:ext cx="7700962" cy="669250"/>
          </a:xfrm>
        </p:spPr>
        <p:txBody>
          <a:bodyPr anchor="t"/>
          <a:lstStyle>
            <a:lvl1pPr>
              <a:defRPr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hr-HR" dirty="0"/>
              <a:t>Uredite</a:t>
            </a:r>
            <a:r>
              <a:rPr lang="en-US" dirty="0"/>
              <a:t> </a:t>
            </a:r>
            <a:r>
              <a:rPr lang="en-US" dirty="0" err="1"/>
              <a:t>naslov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138" y="1440000"/>
            <a:ext cx="7700962" cy="3096000"/>
          </a:xfrm>
        </p:spPr>
        <p:txBody>
          <a:bodyPr/>
          <a:lstStyle>
            <a:lvl1pPr>
              <a:lnSpc>
                <a:spcPct val="114000"/>
              </a:lnSpc>
              <a:defRPr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14000"/>
              </a:lnSpc>
              <a:defRPr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14000"/>
              </a:lnSpc>
              <a:defRPr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14000"/>
              </a:lnSpc>
              <a:defRPr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14000"/>
              </a:lnSpc>
              <a:defRPr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 err="1"/>
              <a:t>Uredite</a:t>
            </a:r>
            <a:r>
              <a:rPr lang="en-US" dirty="0"/>
              <a:t> </a:t>
            </a:r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3C66777-559C-41C4-AEA7-7444B2570E23}" type="slidenum">
              <a:rPr lang="hr-HR" smtClean="0"/>
              <a:t>‹#›</a:t>
            </a:fld>
            <a:endParaRPr lang="hr-H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720000" y="0"/>
            <a:ext cx="7700400" cy="360000"/>
          </a:xfrm>
          <a:ln/>
        </p:spPr>
        <p:txBody>
          <a:bodyPr bIns="72000"/>
          <a:lstStyle>
            <a:lvl1pPr>
              <a:defRPr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hr-HR" dirty="0"/>
              <a:t>NAZIV SEKCIJE/POGLAVLJA ILI PRAZNO</a:t>
            </a:r>
          </a:p>
        </p:txBody>
      </p:sp>
    </p:spTree>
    <p:extLst>
      <p:ext uri="{BB962C8B-B14F-4D97-AF65-F5344CB8AC3E}">
        <p14:creationId xmlns:p14="http://schemas.microsoft.com/office/powerpoint/2010/main" val="7877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19138" y="540714"/>
            <a:ext cx="7700962" cy="669250"/>
          </a:xfrm>
        </p:spPr>
        <p:txBody>
          <a:bodyPr anchor="t"/>
          <a:lstStyle>
            <a:lvl1pPr>
              <a:defRPr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hr-HR" dirty="0"/>
              <a:t>Uredite</a:t>
            </a:r>
            <a:r>
              <a:rPr lang="en-US" dirty="0"/>
              <a:t> </a:t>
            </a:r>
            <a:r>
              <a:rPr lang="en-US" dirty="0" err="1"/>
              <a:t>naslov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138" y="1440000"/>
            <a:ext cx="7700962" cy="2974982"/>
          </a:xfrm>
        </p:spPr>
        <p:txBody>
          <a:bodyPr/>
          <a:lstStyle>
            <a:lvl1pPr>
              <a:lnSpc>
                <a:spcPct val="114000"/>
              </a:lnSpc>
              <a:defRPr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14000"/>
              </a:lnSpc>
              <a:defRPr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14000"/>
              </a:lnSpc>
              <a:defRPr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14000"/>
              </a:lnSpc>
              <a:defRPr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14000"/>
              </a:lnSpc>
              <a:defRPr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 err="1"/>
              <a:t>Uredite</a:t>
            </a:r>
            <a:r>
              <a:rPr lang="en-US" dirty="0"/>
              <a:t> </a:t>
            </a:r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3C66777-559C-41C4-AEA7-7444B2570E23}" type="slidenum">
              <a:rPr lang="hr-HR" smtClean="0"/>
              <a:t>‹#›</a:t>
            </a:fld>
            <a:endParaRPr lang="hr-H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720000" y="0"/>
            <a:ext cx="7700400" cy="360000"/>
          </a:xfrm>
          <a:ln/>
        </p:spPr>
        <p:txBody>
          <a:bodyPr bIns="72000"/>
          <a:lstStyle>
            <a:lvl1pPr>
              <a:defRPr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hr-HR" dirty="0"/>
              <a:t>NAZIV SEKCIJE/POGLAVLJA ILI PRAZNO</a:t>
            </a:r>
          </a:p>
        </p:txBody>
      </p:sp>
      <p:sp>
        <p:nvSpPr>
          <p:cNvPr id="7" name="Rezervirano mjesto teksta 9"/>
          <p:cNvSpPr>
            <a:spLocks noGrp="1"/>
          </p:cNvSpPr>
          <p:nvPr>
            <p:ph type="body" sz="quarter" idx="12" hasCustomPrompt="1"/>
          </p:nvPr>
        </p:nvSpPr>
        <p:spPr>
          <a:xfrm>
            <a:off x="719138" y="4483223"/>
            <a:ext cx="7700962" cy="357224"/>
          </a:xfrm>
        </p:spPr>
        <p:txBody>
          <a:bodyPr>
            <a:noAutofit/>
          </a:bodyPr>
          <a:lstStyle>
            <a:lvl1pPr marL="176213" indent="0" algn="l"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hr-HR" dirty="0"/>
              <a:t>Napomena</a:t>
            </a:r>
          </a:p>
        </p:txBody>
      </p:sp>
    </p:spTree>
    <p:extLst>
      <p:ext uri="{BB962C8B-B14F-4D97-AF65-F5344CB8AC3E}">
        <p14:creationId xmlns:p14="http://schemas.microsoft.com/office/powerpoint/2010/main" val="133059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19138" y="540714"/>
            <a:ext cx="7700962" cy="669250"/>
          </a:xfrm>
        </p:spPr>
        <p:txBody>
          <a:bodyPr anchor="t"/>
          <a:lstStyle>
            <a:lvl1pPr>
              <a:defRPr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hr-HR" dirty="0"/>
              <a:t>Uredite</a:t>
            </a:r>
            <a:r>
              <a:rPr lang="en-US" dirty="0"/>
              <a:t> </a:t>
            </a:r>
            <a:r>
              <a:rPr lang="en-US" dirty="0" err="1"/>
              <a:t>naslov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138" y="1571392"/>
            <a:ext cx="7700962" cy="2964608"/>
          </a:xfrm>
        </p:spPr>
        <p:txBody>
          <a:bodyPr/>
          <a:lstStyle>
            <a:lvl1pPr>
              <a:lnSpc>
                <a:spcPct val="114000"/>
              </a:lnSpc>
              <a:defRPr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14000"/>
              </a:lnSpc>
              <a:defRPr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14000"/>
              </a:lnSpc>
              <a:defRPr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14000"/>
              </a:lnSpc>
              <a:defRPr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14000"/>
              </a:lnSpc>
              <a:defRPr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 err="1"/>
              <a:t>Uredite</a:t>
            </a:r>
            <a:r>
              <a:rPr lang="en-US" dirty="0"/>
              <a:t> </a:t>
            </a:r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3C66777-559C-41C4-AEA7-7444B2570E23}" type="slidenum">
              <a:rPr lang="hr-HR" smtClean="0"/>
              <a:t>‹#›</a:t>
            </a:fld>
            <a:endParaRPr lang="hr-H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720000" y="0"/>
            <a:ext cx="7700400" cy="360000"/>
          </a:xfrm>
          <a:ln/>
        </p:spPr>
        <p:txBody>
          <a:bodyPr bIns="72000"/>
          <a:lstStyle>
            <a:lvl1pPr>
              <a:defRPr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hr-HR" dirty="0"/>
              <a:t>NAZIV SEKCIJE/POGLAVLJA ILI PRAZNO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720000" y="1273723"/>
            <a:ext cx="7700100" cy="233910"/>
          </a:xfr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95000"/>
              </a:lnSpc>
              <a:buNone/>
              <a:defRPr sz="1600" b="1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Uredite podnaslov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67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19138" y="540714"/>
            <a:ext cx="7700962" cy="669250"/>
          </a:xfrm>
        </p:spPr>
        <p:txBody>
          <a:bodyPr anchor="t"/>
          <a:lstStyle>
            <a:lvl1pPr>
              <a:defRPr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hr-HR" dirty="0"/>
              <a:t>Uredite</a:t>
            </a:r>
            <a:r>
              <a:rPr lang="en-US" dirty="0"/>
              <a:t> </a:t>
            </a:r>
            <a:r>
              <a:rPr lang="en-US" dirty="0" err="1"/>
              <a:t>naslov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138" y="1571393"/>
            <a:ext cx="7700962" cy="2843590"/>
          </a:xfrm>
        </p:spPr>
        <p:txBody>
          <a:bodyPr/>
          <a:lstStyle>
            <a:lvl1pPr>
              <a:lnSpc>
                <a:spcPct val="114000"/>
              </a:lnSpc>
              <a:defRPr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14000"/>
              </a:lnSpc>
              <a:defRPr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14000"/>
              </a:lnSpc>
              <a:defRPr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14000"/>
              </a:lnSpc>
              <a:defRPr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14000"/>
              </a:lnSpc>
              <a:defRPr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 err="1"/>
              <a:t>Uredite</a:t>
            </a:r>
            <a:r>
              <a:rPr lang="en-US" dirty="0"/>
              <a:t> </a:t>
            </a:r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3C66777-559C-41C4-AEA7-7444B2570E23}" type="slidenum">
              <a:rPr lang="hr-HR" smtClean="0"/>
              <a:t>‹#›</a:t>
            </a:fld>
            <a:endParaRPr lang="hr-H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720000" y="0"/>
            <a:ext cx="7700400" cy="360000"/>
          </a:xfrm>
          <a:ln/>
        </p:spPr>
        <p:txBody>
          <a:bodyPr bIns="72000"/>
          <a:lstStyle>
            <a:lvl1pPr>
              <a:defRPr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hr-HR" dirty="0"/>
              <a:t>NAZIV SEKCIJE/POGLAVLJA ILI PRAZNO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720000" y="1273723"/>
            <a:ext cx="7700100" cy="233910"/>
          </a:xfr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95000"/>
              </a:lnSpc>
              <a:buNone/>
              <a:defRPr sz="1600" b="1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Uredite podnaslov</a:t>
            </a:r>
            <a:endParaRPr lang="en-US" dirty="0"/>
          </a:p>
        </p:txBody>
      </p:sp>
      <p:sp>
        <p:nvSpPr>
          <p:cNvPr id="8" name="Rezervirano mjesto teksta 9"/>
          <p:cNvSpPr>
            <a:spLocks noGrp="1"/>
          </p:cNvSpPr>
          <p:nvPr>
            <p:ph type="body" sz="quarter" idx="12" hasCustomPrompt="1"/>
          </p:nvPr>
        </p:nvSpPr>
        <p:spPr>
          <a:xfrm>
            <a:off x="719138" y="4483223"/>
            <a:ext cx="7700962" cy="357224"/>
          </a:xfrm>
        </p:spPr>
        <p:txBody>
          <a:bodyPr>
            <a:noAutofit/>
          </a:bodyPr>
          <a:lstStyle>
            <a:lvl1pPr marL="176213" indent="0" algn="l"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hr-HR" dirty="0"/>
              <a:t>Napomena</a:t>
            </a:r>
          </a:p>
        </p:txBody>
      </p:sp>
    </p:spTree>
    <p:extLst>
      <p:ext uri="{BB962C8B-B14F-4D97-AF65-F5344CB8AC3E}">
        <p14:creationId xmlns:p14="http://schemas.microsoft.com/office/powerpoint/2010/main" val="398136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 sz="2200">
                <a:solidFill>
                  <a:schemeClr val="accent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hr-HR" dirty="0"/>
              <a:t>Uredite naslov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138" y="1440000"/>
            <a:ext cx="7700962" cy="3096000"/>
          </a:xfrm>
        </p:spPr>
        <p:txBody>
          <a:bodyPr/>
          <a:lstStyle>
            <a:lvl1pPr algn="ctr">
              <a:lnSpc>
                <a:spcPct val="114000"/>
              </a:lnSpc>
              <a:defRPr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algn="ctr"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algn="ctr"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algn="ctr"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algn="ctr"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 err="1"/>
              <a:t>Uredite</a:t>
            </a:r>
            <a:r>
              <a:rPr lang="en-US" dirty="0"/>
              <a:t> </a:t>
            </a:r>
            <a:r>
              <a:rPr lang="en-US" dirty="0" err="1"/>
              <a:t>tekst</a:t>
            </a:r>
            <a:endParaRPr lang="hr-HR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720000" y="0"/>
            <a:ext cx="7700400" cy="360000"/>
          </a:xfrm>
          <a:ln/>
        </p:spPr>
        <p:txBody>
          <a:bodyPr bIns="72000"/>
          <a:lstStyle>
            <a:lvl1pPr algn="ctr">
              <a:defRPr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hr-HR" dirty="0"/>
              <a:t>NAZIV SEKCIJE/POGLAVLJA ILI PRAZNO</a:t>
            </a:r>
          </a:p>
        </p:txBody>
      </p:sp>
      <p:pic>
        <p:nvPicPr>
          <p:cNvPr id="6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846" y="4731990"/>
            <a:ext cx="2636308" cy="72000"/>
          </a:xfrm>
          <a:prstGeom prst="rect">
            <a:avLst/>
          </a:prstGeom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8424000" y="0"/>
            <a:ext cx="720000" cy="360000"/>
          </a:xfrm>
          <a:prstGeom prst="rect">
            <a:avLst/>
          </a:prstGeom>
          <a:solidFill>
            <a:srgbClr val="EF4135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hr-HR" altLang="sr-Latn-RS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4000" y="0"/>
            <a:ext cx="57600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72000" numCol="1" anchor="b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3C66777-559C-41C4-AEA7-7444B2570E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1041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424000" y="0"/>
            <a:ext cx="720000" cy="360000"/>
          </a:xfrm>
          <a:prstGeom prst="rect">
            <a:avLst/>
          </a:prstGeom>
          <a:solidFill>
            <a:srgbClr val="EF4135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hr-HR" altLang="sr-Latn-RS">
              <a:latin typeface="+mn-lt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902373"/>
            <a:ext cx="7700962" cy="321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hr-HR" altLang="sr-Latn-RS" dirty="0"/>
              <a:t>Uredite naslov</a:t>
            </a:r>
          </a:p>
        </p:txBody>
      </p:sp>
      <p:sp>
        <p:nvSpPr>
          <p:cNvPr id="1946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4000" y="0"/>
            <a:ext cx="57600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72000" numCol="1" anchor="b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3C66777-559C-41C4-AEA7-7444B2570E23}" type="slidenum">
              <a:rPr lang="hr-HR" smtClean="0"/>
              <a:t>‹#›</a:t>
            </a:fld>
            <a:endParaRPr lang="hr-HR"/>
          </a:p>
        </p:txBody>
      </p:sp>
      <p:sp>
        <p:nvSpPr>
          <p:cNvPr id="1946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9138" y="0"/>
            <a:ext cx="7700962" cy="360000"/>
          </a:xfrm>
          <a:prstGeom prst="rect">
            <a:avLst/>
          </a:prstGeom>
          <a:solidFill>
            <a:srgbClr val="C4C4CE"/>
          </a:solidFill>
          <a:ln>
            <a:noFill/>
          </a:ln>
          <a:effectLst/>
        </p:spPr>
        <p:txBody>
          <a:bodyPr vert="horz" wrap="square" lIns="72000" tIns="0" rIns="72000" bIns="72000" numCol="1" anchor="b" anchorCtr="0" compatLnSpc="1">
            <a:prstTxWarp prst="textNoShape">
              <a:avLst/>
            </a:prstTxWarp>
          </a:bodyPr>
          <a:lstStyle>
            <a:lvl1pPr algn="l">
              <a:defRPr sz="700" b="1" smtClean="0">
                <a:solidFill>
                  <a:schemeClr val="bg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hr-HR" dirty="0"/>
              <a:t>NAZIV SEKCIJE/POGLAVLJA ILI PRAZNO</a:t>
            </a:r>
          </a:p>
        </p:txBody>
      </p:sp>
      <p:sp>
        <p:nvSpPr>
          <p:cNvPr id="1031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440000"/>
            <a:ext cx="7700962" cy="3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hr-HR" altLang="sr-Latn-RS" dirty="0"/>
              <a:t>Uredite </a:t>
            </a:r>
            <a:r>
              <a:rPr lang="hr-HR" altLang="sr-Latn-RS" dirty="0" err="1"/>
              <a:t>teks</a:t>
            </a:r>
            <a:r>
              <a:rPr lang="en-US" altLang="sr-Latn-RS" dirty="0"/>
              <a:t>t</a:t>
            </a:r>
          </a:p>
          <a:p>
            <a:pPr lvl="1"/>
            <a:r>
              <a:rPr lang="en-US" altLang="sr-Latn-RS" dirty="0"/>
              <a:t>Second level</a:t>
            </a:r>
          </a:p>
          <a:p>
            <a:pPr lvl="2"/>
            <a:r>
              <a:rPr lang="en-US" altLang="sr-Latn-RS" dirty="0"/>
              <a:t>Third level</a:t>
            </a:r>
          </a:p>
          <a:p>
            <a:pPr lvl="3"/>
            <a:r>
              <a:rPr lang="en-US" altLang="sr-Latn-RS" dirty="0"/>
              <a:t>Fourth level</a:t>
            </a:r>
          </a:p>
          <a:p>
            <a:pPr lvl="4"/>
            <a:r>
              <a:rPr lang="en-US" altLang="sr-Latn-RS" dirty="0"/>
              <a:t>Fifth level</a:t>
            </a:r>
            <a:endParaRPr lang="hr-HR" altLang="sr-Latn-R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9" y="4944360"/>
            <a:ext cx="2639291" cy="7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036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8" r:id="rId3"/>
    <p:sldLayoutId id="2147483715" r:id="rId4"/>
    <p:sldLayoutId id="2147483679" r:id="rId5"/>
    <p:sldLayoutId id="2147483714" r:id="rId6"/>
    <p:sldLayoutId id="2147483712" r:id="rId7"/>
    <p:sldLayoutId id="2147483713" r:id="rId8"/>
    <p:sldLayoutId id="2147483680" r:id="rId9"/>
    <p:sldLayoutId id="2147483681" r:id="rId10"/>
    <p:sldLayoutId id="2147483682" r:id="rId11"/>
    <p:sldLayoutId id="2147483694" r:id="rId12"/>
    <p:sldLayoutId id="2147483684" r:id="rId13"/>
    <p:sldLayoutId id="2147483685" r:id="rId14"/>
    <p:sldLayoutId id="2147483693" r:id="rId15"/>
    <p:sldLayoutId id="2147483707" r:id="rId16"/>
    <p:sldLayoutId id="2147483704" r:id="rId17"/>
    <p:sldLayoutId id="2147483705" r:id="rId18"/>
    <p:sldLayoutId id="2147483686" r:id="rId19"/>
    <p:sldLayoutId id="2147483706" r:id="rId20"/>
    <p:sldLayoutId id="2147483696" r:id="rId21"/>
    <p:sldLayoutId id="2147483709" r:id="rId22"/>
    <p:sldLayoutId id="2147483700" r:id="rId23"/>
    <p:sldLayoutId id="2147483710" r:id="rId24"/>
    <p:sldLayoutId id="2147483708" r:id="rId25"/>
    <p:sldLayoutId id="2147483711" r:id="rId26"/>
    <p:sldLayoutId id="2147483701" r:id="rId27"/>
    <p:sldLayoutId id="2147483703" r:id="rId28"/>
    <p:sldLayoutId id="2147483687" r:id="rId29"/>
    <p:sldLayoutId id="2147483698" r:id="rId30"/>
    <p:sldLayoutId id="2147483699" r:id="rId31"/>
    <p:sldLayoutId id="2147483688" r:id="rId32"/>
    <p:sldLayoutId id="2147483689" r:id="rId33"/>
    <p:sldLayoutId id="2147483690" r:id="rId34"/>
    <p:sldLayoutId id="2147483691" r:id="rId35"/>
    <p:sldLayoutId id="2147483692" r:id="rId36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dt="0"/>
  <p:txStyles>
    <p:titleStyle>
      <a:lvl1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200" b="1">
          <a:solidFill>
            <a:srgbClr val="C0311A"/>
          </a:solidFill>
          <a:latin typeface="+mj-lt"/>
          <a:ea typeface="Segoe UI" panose="020B0502040204020203" pitchFamily="34" charset="0"/>
          <a:cs typeface="Segoe UI" panose="020B0502040204020203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C0311A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C0311A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C0311A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C0311A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C0311A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C0311A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C0311A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C0311A"/>
          </a:solidFill>
          <a:latin typeface="Arial" charset="0"/>
        </a:defRPr>
      </a:lvl9pPr>
    </p:titleStyle>
    <p:bodyStyle>
      <a:lvl1pPr marL="0" indent="0" algn="l" rtl="0" eaLnBrk="1" fontAlgn="base" hangingPunct="1">
        <a:lnSpc>
          <a:spcPct val="114000"/>
        </a:lnSpc>
        <a:spcBef>
          <a:spcPts val="800"/>
        </a:spcBef>
        <a:spcAft>
          <a:spcPct val="0"/>
        </a:spcAft>
        <a:defRPr sz="1500">
          <a:solidFill>
            <a:schemeClr val="tx1"/>
          </a:solidFill>
          <a:latin typeface="+mn-lt"/>
          <a:ea typeface="Segoe UI" panose="020B0502040204020203" pitchFamily="34" charset="0"/>
          <a:cs typeface="Segoe UI" panose="020B0502040204020203" pitchFamily="34" charset="0"/>
        </a:defRPr>
      </a:lvl1pPr>
      <a:lvl2pPr marL="576000" indent="-288000" algn="l" rtl="0" eaLnBrk="1" fontAlgn="base" hangingPunct="1">
        <a:lnSpc>
          <a:spcPct val="114000"/>
        </a:lnSpc>
        <a:spcBef>
          <a:spcPts val="400"/>
        </a:spcBef>
        <a:spcAft>
          <a:spcPct val="0"/>
        </a:spcAft>
        <a:defRPr sz="1500">
          <a:solidFill>
            <a:schemeClr val="tx1"/>
          </a:solidFill>
          <a:latin typeface="+mn-lt"/>
          <a:ea typeface="Segoe UI" panose="020B0502040204020203" pitchFamily="34" charset="0"/>
          <a:cs typeface="Segoe UI" panose="020B0502040204020203" pitchFamily="34" charset="0"/>
        </a:defRPr>
      </a:lvl2pPr>
      <a:lvl3pPr marL="864000" indent="-288000" algn="l" rtl="0" eaLnBrk="1" fontAlgn="base" hangingPunct="1">
        <a:lnSpc>
          <a:spcPct val="114000"/>
        </a:lnSpc>
        <a:spcBef>
          <a:spcPts val="400"/>
        </a:spcBef>
        <a:spcAft>
          <a:spcPct val="0"/>
        </a:spcAft>
        <a:defRPr sz="1500">
          <a:solidFill>
            <a:schemeClr val="tx1"/>
          </a:solidFill>
          <a:latin typeface="+mn-lt"/>
          <a:ea typeface="Segoe UI" panose="020B0502040204020203" pitchFamily="34" charset="0"/>
          <a:cs typeface="Segoe UI" panose="020B0502040204020203" pitchFamily="34" charset="0"/>
        </a:defRPr>
      </a:lvl3pPr>
      <a:lvl4pPr marL="1152000" indent="-288000" algn="l" rtl="0" eaLnBrk="1" fontAlgn="base" hangingPunct="1">
        <a:lnSpc>
          <a:spcPct val="114000"/>
        </a:lnSpc>
        <a:spcBef>
          <a:spcPts val="400"/>
        </a:spcBef>
        <a:spcAft>
          <a:spcPct val="0"/>
        </a:spcAft>
        <a:defRPr sz="1500">
          <a:solidFill>
            <a:schemeClr val="tx1"/>
          </a:solidFill>
          <a:latin typeface="+mn-lt"/>
          <a:ea typeface="Segoe UI" panose="020B0502040204020203" pitchFamily="34" charset="0"/>
          <a:cs typeface="Segoe UI" panose="020B0502040204020203" pitchFamily="34" charset="0"/>
        </a:defRPr>
      </a:lvl4pPr>
      <a:lvl5pPr marL="1440000" indent="-288000" algn="l" rtl="0" eaLnBrk="1" fontAlgn="base" hangingPunct="1">
        <a:lnSpc>
          <a:spcPct val="114000"/>
        </a:lnSpc>
        <a:spcBef>
          <a:spcPts val="400"/>
        </a:spcBef>
        <a:spcAft>
          <a:spcPct val="0"/>
        </a:spcAft>
        <a:defRPr sz="1500">
          <a:solidFill>
            <a:schemeClr val="tx1"/>
          </a:solidFill>
          <a:latin typeface="+mn-lt"/>
          <a:ea typeface="Segoe UI" panose="020B0502040204020203" pitchFamily="34" charset="0"/>
          <a:cs typeface="Segoe UI" panose="020B0502040204020203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1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1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1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100">
          <a:solidFill>
            <a:schemeClr val="tx1"/>
          </a:solidFill>
          <a:latin typeface="+mn-lt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4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4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1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9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em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21519" y="2464502"/>
            <a:ext cx="7700962" cy="415498"/>
          </a:xfrm>
        </p:spPr>
        <p:txBody>
          <a:bodyPr/>
          <a:lstStyle/>
          <a:p>
            <a:pPr eaLnBrk="1" hangingPunct="1"/>
            <a:r>
              <a:rPr lang="hr-HR" altLang="sr-Latn-RS" sz="3000" dirty="0"/>
              <a:t>Standardni prezentacijski format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21519" y="3024000"/>
            <a:ext cx="7700962" cy="219291"/>
          </a:xfrm>
        </p:spPr>
        <p:txBody>
          <a:bodyPr/>
          <a:lstStyle/>
          <a:p>
            <a:pPr eaLnBrk="1" hangingPunct="1"/>
            <a:r>
              <a:rPr lang="hr-HR" altLang="sr-Latn-RS" dirty="0"/>
              <a:t>3. tromjesečje 2022.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C66777-559C-41C4-AEA7-7444B2570E23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9379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altLang="sr-Latn-RS" dirty="0"/>
              <a:t>Hrvatska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quarter" idx="3"/>
          </p:nvPr>
        </p:nvSpPr>
        <p:spPr>
          <a:xfrm>
            <a:off x="4640100" y="976924"/>
            <a:ext cx="3780000" cy="46782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hr-HR" altLang="sr-Latn-RS" dirty="0"/>
              <a:t>Stopa anketne nezaposlenosti </a:t>
            </a:r>
          </a:p>
          <a:p>
            <a:pPr>
              <a:spcBef>
                <a:spcPts val="0"/>
              </a:spcBef>
            </a:pPr>
            <a:r>
              <a:rPr lang="hr-HR" altLang="sr-Latn-RS" dirty="0"/>
              <a:t>Zemlje usporedivih značajki, 2021.</a:t>
            </a: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66777-559C-41C4-AEA7-7444B2570E23}" type="slidenum">
              <a:rPr lang="hr-HR" smtClean="0"/>
              <a:t>10</a:t>
            </a:fld>
            <a:endParaRPr lang="hr-HR"/>
          </a:p>
        </p:txBody>
      </p:sp>
      <p:sp>
        <p:nvSpPr>
          <p:cNvPr id="7" name="Rezervirano mjesto podnožj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REALNI SEKTOR</a:t>
            </a:r>
            <a:endParaRPr lang="hr-HR" dirty="0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dirty="0"/>
              <a:t>Stopa nezaposlenosti</a:t>
            </a:r>
          </a:p>
        </p:txBody>
      </p:sp>
      <p:sp>
        <p:nvSpPr>
          <p:cNvPr id="17" name="Rectangle 12"/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4640100" y="4149367"/>
            <a:ext cx="3780000" cy="607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3300"/>
              </a:buClr>
              <a:buSzPct val="80000"/>
              <a:buFont typeface="Wingdings" pitchFamily="2" charset="2"/>
              <a:buChar char="p"/>
              <a:defRPr sz="2400">
                <a:solidFill>
                  <a:srgbClr val="4D4D4D"/>
                </a:solidFill>
                <a:latin typeface="Life L2" pitchFamily="18" charset="-1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3300"/>
              </a:buClr>
              <a:buSzPct val="80000"/>
              <a:buFont typeface="Wingdings" pitchFamily="2" charset="2"/>
              <a:buChar char="n"/>
              <a:defRPr sz="2000">
                <a:solidFill>
                  <a:srgbClr val="4D4D4D"/>
                </a:solidFill>
                <a:latin typeface="Life L2" pitchFamily="18" charset="-1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3300"/>
              </a:buClr>
              <a:buSzPct val="80000"/>
              <a:buFont typeface="Wingdings" pitchFamily="2" charset="2"/>
              <a:buChar char="p"/>
              <a:defRPr>
                <a:solidFill>
                  <a:srgbClr val="4D4D4D"/>
                </a:solidFill>
                <a:latin typeface="Life L2" pitchFamily="18" charset="-1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3300"/>
              </a:buClr>
              <a:buSzPct val="80000"/>
              <a:buFont typeface="Wingdings" pitchFamily="2" charset="2"/>
              <a:buChar char="§"/>
              <a:defRPr sz="1600">
                <a:solidFill>
                  <a:srgbClr val="4D4D4D"/>
                </a:solidFill>
                <a:latin typeface="Life L2" pitchFamily="18" charset="-1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3300"/>
              </a:buClr>
              <a:buSzPct val="80000"/>
              <a:buFont typeface="Wingdings" pitchFamily="2" charset="2"/>
              <a:buChar char="§"/>
              <a:defRPr sz="1400">
                <a:solidFill>
                  <a:srgbClr val="4D4D4D"/>
                </a:solidFill>
                <a:latin typeface="Life L2" pitchFamily="18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itchFamily="2" charset="2"/>
              <a:buChar char="§"/>
              <a:defRPr sz="1400">
                <a:solidFill>
                  <a:srgbClr val="4D4D4D"/>
                </a:solidFill>
                <a:latin typeface="Life L2" pitchFamily="18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itchFamily="2" charset="2"/>
              <a:buChar char="§"/>
              <a:defRPr sz="1400">
                <a:solidFill>
                  <a:srgbClr val="4D4D4D"/>
                </a:solidFill>
                <a:latin typeface="Life L2" pitchFamily="18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itchFamily="2" charset="2"/>
              <a:buChar char="§"/>
              <a:defRPr sz="1400">
                <a:solidFill>
                  <a:srgbClr val="4D4D4D"/>
                </a:solidFill>
                <a:latin typeface="Life L2" pitchFamily="18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itchFamily="2" charset="2"/>
              <a:buChar char="§"/>
              <a:defRPr sz="1400">
                <a:solidFill>
                  <a:srgbClr val="4D4D4D"/>
                </a:solidFill>
                <a:latin typeface="Life L2" pitchFamily="18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l-PL" altLang="sr-Latn-RS" sz="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Napomena</a:t>
            </a:r>
            <a:r>
              <a:rPr lang="pl-PL" altLang="sr-Latn-RS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Stopa </a:t>
            </a:r>
            <a:r>
              <a:rPr lang="pl-PL" altLang="sr-Latn-RS" sz="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anketne</a:t>
            </a:r>
            <a:r>
              <a:rPr lang="pl-PL" altLang="sr-Latn-RS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sr-Latn-RS" sz="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nezaposlenosti</a:t>
            </a:r>
            <a:r>
              <a:rPr lang="pl-PL" altLang="sr-Latn-RS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odnosi </a:t>
            </a:r>
            <a:r>
              <a:rPr lang="pl-PL" altLang="sr-Latn-RS" sz="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lang="pl-PL" altLang="sr-Latn-RS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 </a:t>
            </a:r>
            <a:r>
              <a:rPr lang="pl-PL" altLang="sr-Latn-RS" sz="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osobe</a:t>
            </a:r>
            <a:r>
              <a:rPr lang="pl-PL" altLang="sr-Latn-RS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pl-PL" altLang="sr-Latn-RS" sz="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dobi</a:t>
            </a:r>
            <a:r>
              <a:rPr lang="pl-PL" altLang="sr-Latn-RS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 – 74.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l-PL" altLang="sr-Latn-RS" sz="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Izvor</a:t>
            </a:r>
            <a:r>
              <a:rPr lang="pl-PL" altLang="sr-Latn-RS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Eurostat</a:t>
            </a:r>
          </a:p>
        </p:txBody>
      </p:sp>
      <p:sp>
        <p:nvSpPr>
          <p:cNvPr id="15" name="Text Box 10"/>
          <p:cNvSpPr txBox="1">
            <a:spLocks noGrp="1" noChangeArrowheads="1"/>
          </p:cNvSpPr>
          <p:nvPr>
            <p:ph type="body" sz="quarter" idx="14"/>
          </p:nvPr>
        </p:nvSpPr>
        <p:spPr bwMode="auto">
          <a:xfrm>
            <a:off x="719138" y="3611419"/>
            <a:ext cx="3702033" cy="1217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 sz="2400">
                <a:solidFill>
                  <a:srgbClr val="4D4D4D"/>
                </a:solidFill>
                <a:latin typeface="Life L2" panose="02020602060305020304" pitchFamily="18" charset="-1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D4D4D"/>
                </a:solidFill>
                <a:latin typeface="Life L2" panose="02020602060305020304" pitchFamily="18" charset="-18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>
                <a:solidFill>
                  <a:srgbClr val="4D4D4D"/>
                </a:solidFill>
                <a:latin typeface="Life L2" panose="02020602060305020304" pitchFamily="18" charset="-18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Life L2" panose="02020602060305020304" pitchFamily="18" charset="-18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vi-VN" altLang="sr-Latn-RS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Napomena: Anketa o radnoj snazi se od početka 2007. godine objavljuje u tromjesečnoj dinamici. Stopa anketne nezaposlenosti odnosi se na osobe stare 15 i više godina.</a:t>
            </a:r>
            <a:r>
              <a:rPr lang="hr-HR" altLang="sr-Latn-RS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vi-VN" altLang="sr-Latn-RS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Podaci o anketnoj stopi nezaposlenosti za razdoblje 2007.-2014. usklađeni su sa rezultatima Popisa stanovništva, kućanstva i stanova u 2011., te nisu usporedivi s podacima za razdoblje 2000.-2006. Podaci za 2015. i 2016. godinu revidirani su zbog novih i ažurnijih procjena ukupnog stanovništva u Republici Hrvatskoj. Podaci od prvog tromjesečja 2021. godine računaju se po novoj metodologiji. Podaci o registriranoj stopi nezaposlenosti revidirani su za razdoblje od siječnja 2016. do prosinca 2020.</a:t>
            </a:r>
            <a:r>
              <a:rPr lang="hr-HR" altLang="sr-Latn-RS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pl-PL" altLang="sr-Latn-RS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Izvor: DZS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sr-Latn-RS" sz="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088F3FB-3BD0-425D-9E65-A60CCF1B79B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93725" y="1352550"/>
            <a:ext cx="3716338" cy="212725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C305D69E-3428-4D4A-AC8E-770B669290B9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573588" y="1489075"/>
            <a:ext cx="3587750" cy="24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18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66777-559C-41C4-AEA7-7444B2570E23}" type="slidenum">
              <a:rPr lang="hr-HR" smtClean="0"/>
              <a:t>11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REALNI SEKTOR</a:t>
            </a: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body" sz="quarter" idx="14"/>
          </p:nvPr>
        </p:nvSpPr>
        <p:spPr bwMode="auto">
          <a:xfrm>
            <a:off x="5846618" y="2445752"/>
            <a:ext cx="2578408" cy="1263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 sz="2400">
                <a:solidFill>
                  <a:srgbClr val="4D4D4D"/>
                </a:solidFill>
                <a:latin typeface="Life L2" panose="02020602060305020304" pitchFamily="18" charset="-1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D4D4D"/>
                </a:solidFill>
                <a:latin typeface="Life L2" panose="02020602060305020304" pitchFamily="18" charset="-18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>
                <a:solidFill>
                  <a:srgbClr val="4D4D4D"/>
                </a:solidFill>
                <a:latin typeface="Life L2" panose="02020602060305020304" pitchFamily="18" charset="-18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Life L2" panose="02020602060305020304" pitchFamily="18" charset="-18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pl-PL" altLang="sr-Latn-R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*Posljednji dostupan podatak odnosi se na plaće isplaćene za kolovoz. 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pl-PL" altLang="sr-Latn-R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Napomena: Podaci o prosječnim plaćama isplaćenima za siječanj 2020. izračunati su prema ekvivalentu punog radnog vremena, dok se ranije prosječna plaća računala tako da se ukupne isplate podijele s brojem zaposlenih koji su primili te isplate (zaposleni koji su radili manje od 80 sati mjesečno bili su isključeni).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Izvori: </a:t>
            </a:r>
            <a:r>
              <a:rPr lang="hr-HR" altLang="sr-Latn-RS" sz="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DZS</a:t>
            </a:r>
            <a:r>
              <a:rPr lang="hr-HR" altLang="sr-Latn-R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HNB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sr-Latn-RS" dirty="0"/>
              <a:t>Nominalne i realne neto plaće</a:t>
            </a:r>
            <a:endParaRPr lang="hr-HR" altLang="sr-Latn-RS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DA406DE4-CC98-402A-B5AB-DAD062A98B2E}"/>
              </a:ext>
            </a:extLst>
          </p:cNvPr>
          <p:cNvPicPr/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9138" y="1345543"/>
            <a:ext cx="4946650" cy="304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28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66777-559C-41C4-AEA7-7444B2570E23}" type="slidenum">
              <a:rPr lang="hr-HR" smtClean="0"/>
              <a:t>12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REALNI SEKTOR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body" sz="quarter" idx="14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 sz="2400">
                <a:solidFill>
                  <a:srgbClr val="4D4D4D"/>
                </a:solidFill>
                <a:latin typeface="Life L2" panose="02020602060305020304" pitchFamily="18" charset="-1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D4D4D"/>
                </a:solidFill>
                <a:latin typeface="Life L2" panose="02020602060305020304" pitchFamily="18" charset="-18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>
                <a:solidFill>
                  <a:srgbClr val="4D4D4D"/>
                </a:solidFill>
                <a:latin typeface="Life L2" panose="02020602060305020304" pitchFamily="18" charset="-18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Life L2" panose="02020602060305020304" pitchFamily="18" charset="-18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Napomena: Prosječna mjesečna naknada po zaposlenom u gospodarstvu izračunata je kao omjer ukupno isplaćenih mjesečnih naknada zaposlenicima u gospodarstvu i broja zaposlenika.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Izvor: </a:t>
            </a:r>
            <a:r>
              <a:rPr lang="hr-HR" altLang="sr-Latn-RS" sz="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Eurostat</a:t>
            </a:r>
            <a:endParaRPr lang="hr-HR" altLang="sr-Latn-RS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19138" y="533257"/>
            <a:ext cx="7700962" cy="643253"/>
          </a:xfrm>
        </p:spPr>
        <p:txBody>
          <a:bodyPr/>
          <a:lstStyle/>
          <a:p>
            <a:r>
              <a:rPr lang="pl-PL" altLang="sr-Latn-RS" dirty="0"/>
              <a:t>Prosječna mjesečna naknada po zaposlenom u gospodarstvu za </a:t>
            </a:r>
            <a:r>
              <a:rPr lang="hr-HR" altLang="sr-Latn-RS"/>
              <a:t>2021.</a:t>
            </a:r>
            <a:endParaRPr lang="hr-HR" altLang="sr-Latn-RS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5C8808A2-72D2-4483-B9BF-C874BB5CA437}"/>
              </a:ext>
            </a:extLst>
          </p:cNvPr>
          <p:cNvPicPr/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33425" y="1536700"/>
            <a:ext cx="4933950" cy="307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68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66777-559C-41C4-AEA7-7444B2570E23}" type="slidenum">
              <a:rPr lang="hr-HR" smtClean="0"/>
              <a:t>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REALNI SEKTOR</a:t>
            </a:r>
          </a:p>
        </p:txBody>
      </p:sp>
      <p:sp>
        <p:nvSpPr>
          <p:cNvPr id="10" name="Text Placeholder 9"/>
          <p:cNvSpPr>
            <a:spLocks noGrp="1" noChangeArrowheads="1"/>
          </p:cNvSpPr>
          <p:nvPr>
            <p:ph type="body" sz="quarter" idx="14"/>
          </p:nvPr>
        </p:nvSpPr>
        <p:spPr bwMode="auto">
          <a:xfrm>
            <a:off x="1613338" y="4452455"/>
            <a:ext cx="2385848" cy="268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 sz="2400">
                <a:solidFill>
                  <a:srgbClr val="4D4D4D"/>
                </a:solidFill>
                <a:latin typeface="Life L2" panose="02020602060305020304" pitchFamily="18" charset="-1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D4D4D"/>
                </a:solidFill>
                <a:latin typeface="Life L2" panose="02020602060305020304" pitchFamily="18" charset="-18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>
                <a:solidFill>
                  <a:srgbClr val="4D4D4D"/>
                </a:solidFill>
                <a:latin typeface="Life L2" panose="02020602060305020304" pitchFamily="18" charset="-18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Life L2" panose="02020602060305020304" pitchFamily="18" charset="-18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pl-PL" altLang="sr-Latn-R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*Podaci se odnose na prva dva tromjesečja 2022.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hr-HR" altLang="sr-Latn-R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Izvor: </a:t>
            </a:r>
            <a:r>
              <a:rPr lang="hr-HR" altLang="sr-Latn-RS" sz="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DZS</a:t>
            </a:r>
            <a:endParaRPr lang="hr-HR" altLang="sr-Latn-RS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sr-Latn-RS" dirty="0"/>
              <a:t>Bruto dodana vrijednost u </a:t>
            </a:r>
            <a:r>
              <a:rPr lang="pl-PL" altLang="sr-Latn-RS" dirty="0" err="1"/>
              <a:t>industriji</a:t>
            </a:r>
            <a:r>
              <a:rPr lang="pl-PL" altLang="sr-Latn-RS" dirty="0"/>
              <a:t> po zaposlenom</a:t>
            </a:r>
            <a:endParaRPr lang="hr-HR" altLang="sr-Latn-RS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BD21FBBB-C7E5-427C-A2B1-50BC37693DD3}"/>
              </a:ext>
            </a:extLst>
          </p:cNvPr>
          <p:cNvPicPr/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58925" y="1054100"/>
            <a:ext cx="4962525" cy="3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99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6"/>
          <p:cNvSpPr>
            <a:spLocks noGrp="1" noChangeArrowheads="1"/>
          </p:cNvSpPr>
          <p:nvPr>
            <p:ph type="body" sz="quarter" idx="14"/>
          </p:nvPr>
        </p:nvSpPr>
        <p:spPr bwMode="auto">
          <a:xfrm>
            <a:off x="4640100" y="4471522"/>
            <a:ext cx="3780000" cy="1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 sz="2400">
                <a:solidFill>
                  <a:srgbClr val="4D4D4D"/>
                </a:solidFill>
                <a:latin typeface="Life L2" panose="02020602060305020304" pitchFamily="18" charset="-1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D4D4D"/>
                </a:solidFill>
                <a:latin typeface="Life L2" panose="02020602060305020304" pitchFamily="18" charset="-18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>
                <a:solidFill>
                  <a:srgbClr val="4D4D4D"/>
                </a:solidFill>
                <a:latin typeface="Life L2" panose="02020602060305020304" pitchFamily="18" charset="-18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Life L2" panose="02020602060305020304" pitchFamily="18" charset="-18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hr-HR" altLang="sr-Latn-R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Izvori: </a:t>
            </a:r>
            <a:r>
              <a:rPr lang="hr-HR" altLang="sr-Latn-RS" sz="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DZS</a:t>
            </a:r>
            <a:r>
              <a:rPr lang="hr-HR" altLang="sr-Latn-R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izračun HNB-a</a:t>
            </a:r>
          </a:p>
        </p:txBody>
      </p:sp>
      <p:sp>
        <p:nvSpPr>
          <p:cNvPr id="10" name="Rezervirano mjesto teksta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altLang="sr-Latn-RS" dirty="0"/>
              <a:t>Hrvatska</a:t>
            </a:r>
            <a:endParaRPr lang="hr-HR" dirty="0"/>
          </a:p>
        </p:txBody>
      </p:sp>
      <p:sp>
        <p:nvSpPr>
          <p:cNvPr id="11" name="Rezervirano mjesto teksta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r-HR" altLang="sr-Latn-RS" dirty="0"/>
              <a:t>Godišnje stope inflacije i doprinosi komponenata inflaciji potrošačkih cijena u Hrvatskoj</a:t>
            </a:r>
          </a:p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66777-559C-41C4-AEA7-7444B2570E23}" type="slidenum">
              <a:rPr lang="hr-HR" smtClean="0"/>
              <a:t>14</a:t>
            </a:fld>
            <a:endParaRPr lang="hr-HR"/>
          </a:p>
        </p:txBody>
      </p:sp>
      <p:sp>
        <p:nvSpPr>
          <p:cNvPr id="7" name="Rezervirano mjesto podnožj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REALNI SEKTOR</a:t>
            </a:r>
            <a:endParaRPr lang="hr-HR" dirty="0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dirty="0"/>
              <a:t>Inflacija</a:t>
            </a:r>
          </a:p>
        </p:txBody>
      </p:sp>
      <p:sp>
        <p:nvSpPr>
          <p:cNvPr id="22" name="Rectangle 6"/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720000" y="4113213"/>
            <a:ext cx="3780000" cy="561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 sz="2400">
                <a:solidFill>
                  <a:srgbClr val="4D4D4D"/>
                </a:solidFill>
                <a:latin typeface="Life L2" panose="02020602060305020304" pitchFamily="18" charset="-1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D4D4D"/>
                </a:solidFill>
                <a:latin typeface="Life L2" panose="02020602060305020304" pitchFamily="18" charset="-18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>
                <a:solidFill>
                  <a:srgbClr val="4D4D4D"/>
                </a:solidFill>
                <a:latin typeface="Life L2" panose="02020602060305020304" pitchFamily="18" charset="-18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Life L2" panose="02020602060305020304" pitchFamily="18" charset="-18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hr-HR" altLang="sr-Latn-R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*Podatak za 2022. odnosi se na razdoblje siječanj-rujan.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hr-HR" altLang="sr-Latn-R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Napomena: Inflacija mjerena indeksom potrošačkih cijena i temeljna inflacija, prosječne godišnje stope promjene.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hr-HR" altLang="sr-Latn-R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Izvor: </a:t>
            </a:r>
            <a:r>
              <a:rPr lang="hr-HR" altLang="sr-Latn-RS" sz="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DZS</a:t>
            </a:r>
            <a:endParaRPr lang="hr-HR" altLang="sr-Latn-RS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BF164F4A-190D-4E82-A092-19E5A1F698BA}"/>
              </a:ext>
            </a:extLst>
          </p:cNvPr>
          <p:cNvPicPr/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814388" y="1506538"/>
            <a:ext cx="3592512" cy="2432050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9707730D-E61F-485C-9931-FB0BD2AFE7FD}"/>
              </a:ext>
            </a:extLst>
          </p:cNvPr>
          <p:cNvPicPr/>
          <p:nvPr>
            <p:ph sz="quarter" idx="15"/>
          </p:nvPr>
        </p:nvPicPr>
        <p:blipFill>
          <a:blip r:embed="rId4"/>
          <a:stretch>
            <a:fillRect/>
          </a:stretch>
        </p:blipFill>
        <p:spPr>
          <a:xfrm>
            <a:off x="4640262" y="1749973"/>
            <a:ext cx="3588901" cy="251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87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66777-559C-41C4-AEA7-7444B2570E23}" type="slidenum">
              <a:rPr lang="hr-HR" smtClean="0"/>
              <a:t>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REALNI SEKTOR</a:t>
            </a:r>
          </a:p>
        </p:txBody>
      </p:sp>
      <p:sp>
        <p:nvSpPr>
          <p:cNvPr id="13" name="Text Box 7"/>
          <p:cNvSpPr txBox="1">
            <a:spLocks noGrp="1" noChangeArrowheads="1"/>
          </p:cNvSpPr>
          <p:nvPr>
            <p:ph type="body" sz="quarter" idx="14"/>
          </p:nvPr>
        </p:nvSpPr>
        <p:spPr bwMode="auto">
          <a:xfrm>
            <a:off x="5846618" y="2796647"/>
            <a:ext cx="2578408" cy="561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 sz="2400">
                <a:solidFill>
                  <a:srgbClr val="4D4D4D"/>
                </a:solidFill>
                <a:latin typeface="Life L2" panose="02020602060305020304" pitchFamily="18" charset="-1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D4D4D"/>
                </a:solidFill>
                <a:latin typeface="Life L2" panose="02020602060305020304" pitchFamily="18" charset="-18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>
                <a:solidFill>
                  <a:srgbClr val="4D4D4D"/>
                </a:solidFill>
                <a:latin typeface="Life L2" panose="02020602060305020304" pitchFamily="18" charset="-18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Life L2" panose="02020602060305020304" pitchFamily="18" charset="-18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pl-PL" altLang="sr-Latn-R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Napomena: Inflacija mjerena harmoniziranim indeksom potrošačkih cijena. Prosječne godišnje stope promjene. Podatak za 2022. odnosi se na razdoblje siječanj-rujan.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sr-Latn-R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Izvor: Eurostat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sr-Latn-RS" dirty="0"/>
              <a:t>Usporedba inflacije u Hrvatskoj, </a:t>
            </a:r>
            <a:r>
              <a:rPr lang="pl-PL" altLang="sr-Latn-RS" dirty="0" err="1"/>
              <a:t>europodručju</a:t>
            </a:r>
            <a:r>
              <a:rPr lang="pl-PL" altLang="sr-Latn-RS" dirty="0"/>
              <a:t> i odabranim zemljama</a:t>
            </a:r>
            <a:endParaRPr lang="hr-HR" altLang="sr-Latn-RS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A352B8FC-3EFB-4C19-9C75-D567F0D16761}"/>
              </a:ext>
            </a:extLst>
          </p:cNvPr>
          <p:cNvPicPr/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7075" y="1511300"/>
            <a:ext cx="4948238" cy="313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32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68E9E831-A8DF-403C-A06F-35C8077B2010}"/>
              </a:ext>
            </a:extLst>
          </p:cNvPr>
          <p:cNvPicPr/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22313" y="1568450"/>
            <a:ext cx="3773487" cy="2376488"/>
          </a:xfrm>
          <a:prstGeom prst="rect">
            <a:avLst/>
          </a:prstGeom>
        </p:spPr>
      </p:pic>
      <p:sp>
        <p:nvSpPr>
          <p:cNvPr id="2" name="Rezervirano mjesto teksta 1"/>
          <p:cNvSpPr>
            <a:spLocks noGrp="1"/>
          </p:cNvSpPr>
          <p:nvPr>
            <p:ph type="body" idx="1"/>
          </p:nvPr>
        </p:nvSpPr>
        <p:spPr>
          <a:xfrm>
            <a:off x="909186" y="976752"/>
            <a:ext cx="3780000" cy="233910"/>
          </a:xfrm>
        </p:spPr>
        <p:txBody>
          <a:bodyPr/>
          <a:lstStyle/>
          <a:p>
            <a:r>
              <a:rPr lang="hr-HR" altLang="sr-Latn-RS" dirty="0"/>
              <a:t>Hrvatska</a:t>
            </a:r>
          </a:p>
          <a:p>
            <a:endParaRPr lang="hr-HR" dirty="0"/>
          </a:p>
        </p:txBody>
      </p:sp>
      <p:sp>
        <p:nvSpPr>
          <p:cNvPr id="7" name="Rezervirano mjesto teksta 6"/>
          <p:cNvSpPr>
            <a:spLocks noGrp="1"/>
          </p:cNvSpPr>
          <p:nvPr>
            <p:ph type="body" sz="quarter" idx="3"/>
          </p:nvPr>
        </p:nvSpPr>
        <p:spPr>
          <a:xfrm>
            <a:off x="4790913" y="976752"/>
            <a:ext cx="3780000" cy="570413"/>
          </a:xfrm>
        </p:spPr>
        <p:txBody>
          <a:bodyPr/>
          <a:lstStyle/>
          <a:p>
            <a:r>
              <a:rPr lang="hr-HR" altLang="sr-Latn-RS" dirty="0"/>
              <a:t>Zemlje usporedivih značajki, 2021.</a:t>
            </a:r>
          </a:p>
          <a:p>
            <a:endParaRPr lang="hr-HR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D9D2F65D-EA86-454C-8060-A7DFCD06786C}"/>
              </a:ext>
            </a:extLst>
          </p:cNvPr>
          <p:cNvPicPr/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4740275" y="1531938"/>
            <a:ext cx="3586163" cy="2413000"/>
          </a:xfrm>
          <a:prstGeom prst="rect">
            <a:avLst/>
          </a:prstGeom>
        </p:spPr>
      </p:pic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66777-559C-41C4-AEA7-7444B2570E23}" type="slidenum">
              <a:rPr lang="hr-HR" smtClean="0"/>
              <a:t>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REALNI SEKTOR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dirty="0"/>
              <a:t>Prihodi i rashodi konsolidirane opće države</a:t>
            </a:r>
            <a:endParaRPr lang="hr-HR" altLang="sr-Latn-RS" sz="2100" dirty="0"/>
          </a:p>
        </p:txBody>
      </p:sp>
      <p:sp>
        <p:nvSpPr>
          <p:cNvPr id="17" name="Rectangle 9"/>
          <p:cNvSpPr>
            <a:spLocks noGrp="1" noChangeArrowheads="1"/>
          </p:cNvSpPr>
          <p:nvPr>
            <p:ph type="body" sz="quarter" idx="12"/>
          </p:nvPr>
        </p:nvSpPr>
        <p:spPr bwMode="auto">
          <a:xfrm>
            <a:off x="789619" y="4168062"/>
            <a:ext cx="3780000" cy="268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 sz="2400">
                <a:solidFill>
                  <a:srgbClr val="4D4D4D"/>
                </a:solidFill>
                <a:latin typeface="Life L2" panose="02020602060305020304" pitchFamily="18" charset="-1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D4D4D"/>
                </a:solidFill>
                <a:latin typeface="Life L2" panose="02020602060305020304" pitchFamily="18" charset="-18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>
                <a:solidFill>
                  <a:srgbClr val="4D4D4D"/>
                </a:solidFill>
                <a:latin typeface="Life L2" panose="02020602060305020304" pitchFamily="18" charset="-18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Life L2" panose="02020602060305020304" pitchFamily="18" charset="-18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hr-HR" altLang="sr-Latn-R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Napomena: Sukladno metodologiji ESA 2010. 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hr-HR" altLang="sr-Latn-R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Izvori: </a:t>
            </a:r>
            <a:r>
              <a:rPr lang="hr-HR" altLang="sr-Latn-RS" sz="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Eurostat</a:t>
            </a:r>
            <a:r>
              <a:rPr lang="hr-HR" altLang="sr-Latn-R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hr-HR" altLang="sr-Latn-RS" sz="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DZS</a:t>
            </a:r>
            <a:endParaRPr lang="hr-HR" altLang="sr-Latn-RS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0"/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4853172" y="4168062"/>
            <a:ext cx="3780000" cy="280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 sz="2400">
                <a:solidFill>
                  <a:srgbClr val="4D4D4D"/>
                </a:solidFill>
                <a:latin typeface="Life L2" panose="02020602060305020304" pitchFamily="18" charset="-1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D4D4D"/>
                </a:solidFill>
                <a:latin typeface="Life L2" panose="02020602060305020304" pitchFamily="18" charset="-18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>
                <a:solidFill>
                  <a:srgbClr val="4D4D4D"/>
                </a:solidFill>
                <a:latin typeface="Life L2" panose="02020602060305020304" pitchFamily="18" charset="-18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Life L2" panose="02020602060305020304" pitchFamily="18" charset="-18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pl-PL" altLang="sr-Latn-R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Napomena: Sukladno metodologiji ESA 2010.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pl-PL" altLang="sr-Latn-R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Izvori: Eurostat; DZS</a:t>
            </a:r>
          </a:p>
        </p:txBody>
      </p:sp>
    </p:spTree>
    <p:extLst>
      <p:ext uri="{BB962C8B-B14F-4D97-AF65-F5344CB8AC3E}">
        <p14:creationId xmlns:p14="http://schemas.microsoft.com/office/powerpoint/2010/main" val="257354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617FFF2E-5158-4DA2-B334-F068A2CB3387}"/>
              </a:ext>
            </a:extLst>
          </p:cNvPr>
          <p:cNvPicPr/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15975" y="1344613"/>
            <a:ext cx="3587750" cy="2822575"/>
          </a:xfrm>
          <a:prstGeom prst="rect">
            <a:avLst/>
          </a:prstGeom>
        </p:spPr>
      </p:pic>
      <p:sp>
        <p:nvSpPr>
          <p:cNvPr id="10" name="Rezervirano mjesto teksta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altLang="sr-Latn-RS" dirty="0"/>
              <a:t>Hrvatska</a:t>
            </a:r>
          </a:p>
          <a:p>
            <a:endParaRPr lang="hr-HR" dirty="0"/>
          </a:p>
        </p:txBody>
      </p:sp>
      <p:sp>
        <p:nvSpPr>
          <p:cNvPr id="12" name="Rezervirano mjesto teksta 11"/>
          <p:cNvSpPr>
            <a:spLocks noGrp="1"/>
          </p:cNvSpPr>
          <p:nvPr>
            <p:ph type="body" sz="quarter" idx="3"/>
          </p:nvPr>
        </p:nvSpPr>
        <p:spPr>
          <a:xfrm>
            <a:off x="4818776" y="971681"/>
            <a:ext cx="3780000" cy="233910"/>
          </a:xfrm>
        </p:spPr>
        <p:txBody>
          <a:bodyPr/>
          <a:lstStyle/>
          <a:p>
            <a:r>
              <a:rPr lang="hr-HR" altLang="sr-Latn-RS" dirty="0"/>
              <a:t>Zemlje usporedivih značajki, 2021.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FE13D475-6F2C-4C0D-8700-5356E585CEC0}"/>
              </a:ext>
            </a:extLst>
          </p:cNvPr>
          <p:cNvPicPr/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4743450" y="1347788"/>
            <a:ext cx="3581400" cy="2816225"/>
          </a:xfrm>
          <a:prstGeom prst="rect">
            <a:avLst/>
          </a:prstGeom>
        </p:spPr>
      </p:pic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66777-559C-41C4-AEA7-7444B2570E23}" type="slidenum">
              <a:rPr lang="hr-HR" smtClean="0"/>
              <a:t>17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REALNI SEKTOR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/>
              <a:t>Saldo konsolidirane opće države </a:t>
            </a:r>
            <a:endParaRPr lang="hr-HR" altLang="sr-Latn-RS" sz="2100"/>
          </a:p>
        </p:txBody>
      </p:sp>
      <p:sp>
        <p:nvSpPr>
          <p:cNvPr id="24" name="Rectangle 8"/>
          <p:cNvSpPr>
            <a:spLocks noGrp="1" noChangeArrowheads="1"/>
          </p:cNvSpPr>
          <p:nvPr>
            <p:ph type="body" sz="quarter" idx="12"/>
          </p:nvPr>
        </p:nvSpPr>
        <p:spPr bwMode="auto">
          <a:xfrm>
            <a:off x="720000" y="4279036"/>
            <a:ext cx="3780000" cy="280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 sz="2400">
                <a:solidFill>
                  <a:srgbClr val="4D4D4D"/>
                </a:solidFill>
                <a:latin typeface="Life L2" panose="02020602060305020304" pitchFamily="18" charset="-1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D4D4D"/>
                </a:solidFill>
                <a:latin typeface="Life L2" panose="02020602060305020304" pitchFamily="18" charset="-18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>
                <a:solidFill>
                  <a:srgbClr val="4D4D4D"/>
                </a:solidFill>
                <a:latin typeface="Life L2" panose="02020602060305020304" pitchFamily="18" charset="-18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Life L2" panose="02020602060305020304" pitchFamily="18" charset="-18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hr-HR" altLang="sr-Latn-R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Napomena: Sukladno metodologiji ESA 2010. 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hr-HR" altLang="sr-Latn-R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Izvori: </a:t>
            </a:r>
            <a:r>
              <a:rPr lang="hr-HR" altLang="sr-Latn-RS" sz="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Eurostat</a:t>
            </a:r>
            <a:r>
              <a:rPr lang="hr-HR" altLang="sr-Latn-R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hr-HR" altLang="sr-Latn-RS" sz="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DZS</a:t>
            </a:r>
            <a:endParaRPr lang="hr-HR" altLang="sr-Latn-RS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Box 9"/>
          <p:cNvSpPr txBox="1">
            <a:spLocks noGrp="1" noChangeArrowheads="1"/>
          </p:cNvSpPr>
          <p:nvPr>
            <p:ph type="body" sz="quarter" idx="13"/>
          </p:nvPr>
        </p:nvSpPr>
        <p:spPr bwMode="auto">
          <a:xfrm>
            <a:off x="4868938" y="4279036"/>
            <a:ext cx="3780000" cy="268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 sz="2400">
                <a:solidFill>
                  <a:srgbClr val="4D4D4D"/>
                </a:solidFill>
                <a:latin typeface="Life L2" panose="02020602060305020304" pitchFamily="18" charset="-1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D4D4D"/>
                </a:solidFill>
                <a:latin typeface="Life L2" panose="02020602060305020304" pitchFamily="18" charset="-18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>
                <a:solidFill>
                  <a:srgbClr val="4D4D4D"/>
                </a:solidFill>
                <a:latin typeface="Life L2" panose="02020602060305020304" pitchFamily="18" charset="-18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Life L2" panose="02020602060305020304" pitchFamily="18" charset="-18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hr-HR" altLang="sr-Latn-R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Napomena: Sukladno metodologiji ESA 2010. 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hr-HR" altLang="sr-Latn-R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Izvori: Eurostat; </a:t>
            </a:r>
            <a:r>
              <a:rPr lang="hr-HR" altLang="sr-Latn-RS" sz="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DZS</a:t>
            </a:r>
            <a:endParaRPr lang="hr-HR" altLang="sr-Latn-RS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5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zervirano mjesto teksta 1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altLang="sr-Latn-RS" dirty="0"/>
              <a:t>Hrvatska</a:t>
            </a:r>
            <a:endParaRPr lang="hr-HR" dirty="0"/>
          </a:p>
        </p:txBody>
      </p:sp>
      <p:sp>
        <p:nvSpPr>
          <p:cNvPr id="14" name="Rezervirano mjesto teksta 1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r-HR" altLang="sr-Latn-RS" dirty="0"/>
              <a:t>Zemlje usporedivih značajki, 2021.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66777-559C-41C4-AEA7-7444B2570E23}" type="slidenum">
              <a:rPr lang="hr-HR" smtClean="0"/>
              <a:t>18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REALNI SEKTOR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dirty="0"/>
              <a:t>Dug opće države </a:t>
            </a:r>
            <a:endParaRPr lang="hr-HR" altLang="sr-Latn-RS" sz="2100" dirty="0"/>
          </a:p>
        </p:txBody>
      </p:sp>
      <p:sp>
        <p:nvSpPr>
          <p:cNvPr id="27" name="Text Box 8"/>
          <p:cNvSpPr txBox="1">
            <a:spLocks noGrp="1" noChangeArrowheads="1"/>
          </p:cNvSpPr>
          <p:nvPr>
            <p:ph type="body" sz="quarter" idx="13"/>
          </p:nvPr>
        </p:nvSpPr>
        <p:spPr bwMode="auto">
          <a:xfrm>
            <a:off x="4640100" y="3999980"/>
            <a:ext cx="4202242" cy="409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 sz="2400">
                <a:solidFill>
                  <a:srgbClr val="4D4D4D"/>
                </a:solidFill>
                <a:latin typeface="Life L2" panose="02020602060305020304" pitchFamily="18" charset="-1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D4D4D"/>
                </a:solidFill>
                <a:latin typeface="Life L2" panose="02020602060305020304" pitchFamily="18" charset="-18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>
                <a:solidFill>
                  <a:srgbClr val="4D4D4D"/>
                </a:solidFill>
                <a:latin typeface="Life L2" panose="02020602060305020304" pitchFamily="18" charset="-18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Life L2" panose="02020602060305020304" pitchFamily="18" charset="-18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hr-HR" altLang="sr-Latn-R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Napomena: Podaci za Hrvatsku revidirani </a:t>
            </a:r>
            <a:r>
              <a:rPr lang="hr-HR" altLang="sr-Latn-RS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 od </a:t>
            </a:r>
            <a:r>
              <a:rPr lang="hr-HR" altLang="sr-Latn-R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prosinca </a:t>
            </a:r>
            <a:r>
              <a:rPr lang="hr-HR" altLang="sr-Latn-RS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2001. </a:t>
            </a:r>
            <a:r>
              <a:rPr lang="hr-HR" altLang="sr-Latn-R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uslijed daljnjeg usklađivanja obuhvata opće države s ESA2010 metodologijom.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hr-HR" altLang="sr-Latn-R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Izvori: </a:t>
            </a:r>
            <a:r>
              <a:rPr lang="hr-HR" altLang="sr-Latn-RS" sz="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Eurostat</a:t>
            </a:r>
            <a:r>
              <a:rPr lang="hr-HR" altLang="sr-Latn-R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HNB</a:t>
            </a:r>
          </a:p>
        </p:txBody>
      </p:sp>
      <p:sp>
        <p:nvSpPr>
          <p:cNvPr id="24" name="Rectangle 7"/>
          <p:cNvSpPr>
            <a:spLocks noGrp="1" noChangeArrowheads="1"/>
          </p:cNvSpPr>
          <p:nvPr>
            <p:ph type="body" sz="quarter" idx="14"/>
          </p:nvPr>
        </p:nvSpPr>
        <p:spPr bwMode="auto">
          <a:xfrm>
            <a:off x="719138" y="3999980"/>
            <a:ext cx="3686175" cy="409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 sz="2400">
                <a:solidFill>
                  <a:srgbClr val="4D4D4D"/>
                </a:solidFill>
                <a:latin typeface="Life L2" panose="02020602060305020304" pitchFamily="18" charset="-1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D4D4D"/>
                </a:solidFill>
                <a:latin typeface="Life L2" panose="02020602060305020304" pitchFamily="18" charset="-18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>
                <a:solidFill>
                  <a:srgbClr val="4D4D4D"/>
                </a:solidFill>
                <a:latin typeface="Life L2" panose="02020602060305020304" pitchFamily="18" charset="-18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Life L2" panose="02020602060305020304" pitchFamily="18" charset="-18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hr-HR" altLang="sr-Latn-R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Napomena: Podaci su revidirani od prosinca 2001. uslijed daljnjeg usklađivanja obuhvata opće države s ESA2010 metodologijom.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hr-HR" altLang="sr-Latn-R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Izvori: </a:t>
            </a:r>
            <a:r>
              <a:rPr lang="hr-HR" altLang="sr-Latn-RS" sz="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Eurostat</a:t>
            </a:r>
            <a:r>
              <a:rPr lang="hr-HR" altLang="sr-Latn-R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HNB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98DCEEFA-AC91-4654-B798-16B2356F2259}"/>
              </a:ext>
            </a:extLst>
          </p:cNvPr>
          <p:cNvPicPr/>
          <p:nvPr>
            <p:ph sz="quarter" idx="15"/>
          </p:nvPr>
        </p:nvPicPr>
        <p:blipFill>
          <a:blip r:embed="rId3"/>
          <a:stretch>
            <a:fillRect/>
          </a:stretch>
        </p:blipFill>
        <p:spPr>
          <a:xfrm>
            <a:off x="815975" y="1330325"/>
            <a:ext cx="3586163" cy="2459038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C9890D8C-A282-43AC-BF42-404BB9EB94D6}"/>
              </a:ext>
            </a:extLst>
          </p:cNvPr>
          <p:cNvPicPr/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640263" y="1306513"/>
            <a:ext cx="3586162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02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Monetarna politika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lvl="1">
              <a:lnSpc>
                <a:spcPct val="150000"/>
              </a:lnSpc>
              <a:spcBef>
                <a:spcPts val="800"/>
              </a:spcBef>
            </a:pPr>
            <a:r>
              <a:rPr lang="hr-HR" sz="1600" b="1" dirty="0">
                <a:solidFill>
                  <a:schemeClr val="bg1"/>
                </a:solidFill>
              </a:rPr>
              <a:t>Instrumenti i mjere monetarne politike</a:t>
            </a:r>
          </a:p>
          <a:p>
            <a:pPr lvl="1">
              <a:lnSpc>
                <a:spcPct val="150000"/>
              </a:lnSpc>
              <a:spcBef>
                <a:spcPts val="800"/>
              </a:spcBef>
            </a:pPr>
            <a:r>
              <a:rPr lang="hr-HR" sz="1600" b="1" dirty="0">
                <a:solidFill>
                  <a:schemeClr val="bg1"/>
                </a:solidFill>
              </a:rPr>
              <a:t>Monetarna kretanja</a:t>
            </a:r>
          </a:p>
          <a:p>
            <a:pPr lvl="1">
              <a:lnSpc>
                <a:spcPct val="150000"/>
              </a:lnSpc>
              <a:spcBef>
                <a:spcPts val="800"/>
              </a:spcBef>
            </a:pPr>
            <a:r>
              <a:rPr lang="hr-HR" sz="1600" b="1" dirty="0">
                <a:solidFill>
                  <a:schemeClr val="bg1"/>
                </a:solidFill>
              </a:rPr>
              <a:t>Kamatne stope</a:t>
            </a:r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C66777-559C-41C4-AEA7-7444B2570E23}" type="slidenum">
              <a:rPr lang="hr-HR" smtClean="0"/>
              <a:t>19</a:t>
            </a:fld>
            <a:endParaRPr lang="hr-HR"/>
          </a:p>
        </p:txBody>
      </p:sp>
      <p:cxnSp>
        <p:nvCxnSpPr>
          <p:cNvPr id="8" name="Ravni poveznik 7"/>
          <p:cNvCxnSpPr/>
          <p:nvPr/>
        </p:nvCxnSpPr>
        <p:spPr>
          <a:xfrm>
            <a:off x="2718582" y="1653621"/>
            <a:ext cx="0" cy="222906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30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dirty="0"/>
              <a:t>Sadržaj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hr-HR" altLang="sr-Latn-RS" sz="1600" dirty="0">
                <a:solidFill>
                  <a:schemeClr val="bg1"/>
                </a:solidFill>
              </a:rPr>
              <a:t>Ciljevi i struktura središnje banke</a:t>
            </a:r>
          </a:p>
          <a:p>
            <a:r>
              <a:rPr lang="hr-HR" altLang="sr-Latn-RS" sz="1600" dirty="0"/>
              <a:t>Realni sektor</a:t>
            </a:r>
          </a:p>
          <a:p>
            <a:r>
              <a:rPr lang="hr-HR" altLang="sr-Latn-RS" sz="1600" dirty="0"/>
              <a:t>Monetarna politika</a:t>
            </a:r>
          </a:p>
          <a:p>
            <a:r>
              <a:rPr lang="hr-HR" altLang="sr-Latn-RS" sz="1600" dirty="0"/>
              <a:t>Platna bilanca i tečaj</a:t>
            </a:r>
          </a:p>
          <a:p>
            <a:r>
              <a:rPr lang="hr-HR" altLang="sr-Latn-RS" sz="1600" dirty="0"/>
              <a:t>Bankovni sustav</a:t>
            </a:r>
            <a:endParaRPr lang="hr-HR" sz="1600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C66777-559C-41C4-AEA7-7444B2570E23}" type="slidenum">
              <a:rPr lang="hr-HR" smtClean="0"/>
              <a:t>2</a:t>
            </a:fld>
            <a:endParaRPr lang="hr-HR"/>
          </a:p>
        </p:txBody>
      </p:sp>
      <p:cxnSp>
        <p:nvCxnSpPr>
          <p:cNvPr id="5" name="Ravni poveznik 4"/>
          <p:cNvCxnSpPr/>
          <p:nvPr/>
        </p:nvCxnSpPr>
        <p:spPr>
          <a:xfrm>
            <a:off x="2718582" y="1653621"/>
            <a:ext cx="0" cy="222906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46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66777-559C-41C4-AEA7-7444B2570E23}" type="slidenum">
              <a:rPr lang="hr-HR" smtClean="0"/>
              <a:t>20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/>
              <a:t>MONETARNA POLITIKA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body" sz="quarter" idx="14"/>
          </p:nvPr>
        </p:nvSpPr>
        <p:spPr bwMode="auto">
          <a:xfrm>
            <a:off x="2066677" y="4468974"/>
            <a:ext cx="2578408" cy="147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 sz="2400">
                <a:solidFill>
                  <a:srgbClr val="4D4D4D"/>
                </a:solidFill>
                <a:latin typeface="Life L2" panose="02020602060305020304" pitchFamily="18" charset="-1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D4D4D"/>
                </a:solidFill>
                <a:latin typeface="Life L2" panose="02020602060305020304" pitchFamily="18" charset="-18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>
                <a:solidFill>
                  <a:srgbClr val="4D4D4D"/>
                </a:solidFill>
                <a:latin typeface="Life L2" panose="02020602060305020304" pitchFamily="18" charset="-18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Life L2" panose="02020602060305020304" pitchFamily="18" charset="-18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Izvor: HNB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dirty="0"/>
              <a:t>Devizne intervencije i tečaj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3EEB49B6-3F9D-46D2-BC8A-953F8B74CDFE}"/>
              </a:ext>
            </a:extLst>
          </p:cNvPr>
          <p:cNvPicPr/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57953" y="1229097"/>
            <a:ext cx="4963824" cy="302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50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66777-559C-41C4-AEA7-7444B2570E23}" type="slidenum">
              <a:rPr lang="hr-HR" smtClean="0"/>
              <a:t>21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/>
              <a:t>MONETARNA POLITIKA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body" sz="quarter" idx="14"/>
          </p:nvPr>
        </p:nvSpPr>
        <p:spPr bwMode="auto">
          <a:xfrm>
            <a:off x="5846618" y="2788697"/>
            <a:ext cx="2578408" cy="57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 sz="2400">
                <a:solidFill>
                  <a:srgbClr val="4D4D4D"/>
                </a:solidFill>
                <a:latin typeface="Life L2" panose="02020602060305020304" pitchFamily="18" charset="-1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D4D4D"/>
                </a:solidFill>
                <a:latin typeface="Life L2" panose="02020602060305020304" pitchFamily="18" charset="-18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>
                <a:solidFill>
                  <a:srgbClr val="4D4D4D"/>
                </a:solidFill>
                <a:latin typeface="Life L2" panose="02020602060305020304" pitchFamily="18" charset="-18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Life L2" panose="02020602060305020304" pitchFamily="18" charset="-18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Promjena tečaja na dan intervencije (okomita os) u odnosu na tečaj 4 dana prije intervencije i iznos intervencije (horizontalna os).</a:t>
            </a:r>
            <a:br>
              <a:rPr lang="pl-PL" altLang="sr-Latn-RS" sz="800" dirty="0">
                <a:solidFill>
                  <a:schemeClr val="tx1"/>
                </a:solidFill>
                <a:latin typeface="+mn-lt"/>
              </a:rPr>
            </a:b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Izvor: HNB</a:t>
            </a: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719138" y="533257"/>
            <a:ext cx="7700962" cy="643253"/>
          </a:xfrm>
        </p:spPr>
        <p:txBody>
          <a:bodyPr/>
          <a:lstStyle/>
          <a:p>
            <a:pPr eaLnBrk="1" hangingPunct="1"/>
            <a:r>
              <a:rPr lang="hr-HR" altLang="sr-Latn-RS" dirty="0"/>
              <a:t>Kretanje tečaja prije intervencije HNB-a i iznos intervencije, 2015. – 2022.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630E241D-3825-4AA3-9536-AACC9BF95A62}"/>
              </a:ext>
            </a:extLst>
          </p:cNvPr>
          <p:cNvPicPr/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01725" y="1536700"/>
            <a:ext cx="4391025" cy="293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80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66777-559C-41C4-AEA7-7444B2570E23}" type="slidenum">
              <a:rPr lang="hr-HR" smtClean="0"/>
              <a:t>22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MONETARNA POLITIKA</a:t>
            </a:r>
            <a:endParaRPr lang="hr-HR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body" sz="quarter" idx="14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 sz="2400">
                <a:solidFill>
                  <a:srgbClr val="4D4D4D"/>
                </a:solidFill>
                <a:latin typeface="Life L2" panose="02020602060305020304" pitchFamily="18" charset="-1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D4D4D"/>
                </a:solidFill>
                <a:latin typeface="Life L2" panose="02020602060305020304" pitchFamily="18" charset="-18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>
                <a:solidFill>
                  <a:srgbClr val="4D4D4D"/>
                </a:solidFill>
                <a:latin typeface="Life L2" panose="02020602060305020304" pitchFamily="18" charset="-18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Life L2" panose="02020602060305020304" pitchFamily="18" charset="-18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Napomena: Od 28. rujna 2017. ukida se mogućnost korištenja lombardnoga kredita, a uvodi mogućnost korištenja prekonoćnoga kredita. Vrijednosti za redovite i strukturne operacije te lombardne/prekonoćne kredite prikazane su kao promjene njihova stanja u odnosu na prethodno tromjesečje. U devizne transakcije ubrajaju se kupoprodaje deviza HNB-a s kreditnim institucijama, MF-om, EK-om i ugovori o razmjeni (engl. swap), pri čemu pozitivne vrijednosti odražavaju kupovinu deviza.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Izvor: HNB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n-NO" altLang="sr-Latn-RS" dirty="0"/>
              <a:t>Kreiranje i povlačenje primarnog novca</a:t>
            </a:r>
            <a:endParaRPr lang="hr-HR" altLang="sr-Latn-RS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3F76CD5D-058A-4156-B90D-888581AA63FE}"/>
              </a:ext>
            </a:extLst>
          </p:cNvPr>
          <p:cNvPicPr/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22325" y="1214438"/>
            <a:ext cx="4873625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18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66777-559C-41C4-AEA7-7444B2570E23}" type="slidenum">
              <a:rPr lang="hr-HR" smtClean="0"/>
              <a:t>23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MONETARNA POLITIKA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body" sz="quarter" idx="14"/>
          </p:nvPr>
        </p:nvSpPr>
        <p:spPr bwMode="auto">
          <a:xfrm>
            <a:off x="1330325" y="4563723"/>
            <a:ext cx="2578408" cy="134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 sz="2400">
                <a:solidFill>
                  <a:srgbClr val="4D4D4D"/>
                </a:solidFill>
                <a:latin typeface="Life L2" panose="02020602060305020304" pitchFamily="18" charset="-1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D4D4D"/>
                </a:solidFill>
                <a:latin typeface="Life L2" panose="02020602060305020304" pitchFamily="18" charset="-18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>
                <a:solidFill>
                  <a:srgbClr val="4D4D4D"/>
                </a:solidFill>
                <a:latin typeface="Life L2" panose="02020602060305020304" pitchFamily="18" charset="-18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Life L2" panose="02020602060305020304" pitchFamily="18" charset="-18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Izvor: HNB</a:t>
            </a: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n-NO" altLang="sr-Latn-RS" dirty="0"/>
              <a:t>Obvezne pričuve i minimalna devizna likvidnost</a:t>
            </a:r>
            <a:endParaRPr lang="hr-HR" altLang="sr-Latn-RS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E0CAD349-BC3C-4932-94EB-007F0C914098}"/>
              </a:ext>
            </a:extLst>
          </p:cNvPr>
          <p:cNvPicPr/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87475" y="1028700"/>
            <a:ext cx="4846638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33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66777-559C-41C4-AEA7-7444B2570E23}" type="slidenum">
              <a:rPr lang="hr-HR" smtClean="0"/>
              <a:t>24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MONETARNA POLITIKA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body" sz="quarter" idx="14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 sz="2400">
                <a:solidFill>
                  <a:srgbClr val="4D4D4D"/>
                </a:solidFill>
                <a:latin typeface="Life L2" panose="02020602060305020304" pitchFamily="18" charset="-1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D4D4D"/>
                </a:solidFill>
                <a:latin typeface="Life L2" panose="02020602060305020304" pitchFamily="18" charset="-18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>
                <a:solidFill>
                  <a:srgbClr val="4D4D4D"/>
                </a:solidFill>
                <a:latin typeface="Life L2" panose="02020602060305020304" pitchFamily="18" charset="-18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Life L2" panose="02020602060305020304" pitchFamily="18" charset="-18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Napomena: Prekonoćna kamatna stopa se do kraja 2015. odnosi na prekonoćnu međubankovnu kamatnu stopu, dok se od početka 2016. odnosi na prekonoćnu kamatnu stopu na trgovanje banaka depozitnim novcem.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Izvor: HNB</a:t>
            </a: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n-NO" altLang="sr-Latn-RS" dirty="0"/>
              <a:t>Višak likvidnosti i prekonoćna kamatna stopa </a:t>
            </a:r>
            <a:endParaRPr lang="hr-HR" altLang="sr-Latn-RS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4D1F608C-6FF7-4E4A-9314-272ED6A932CC}"/>
              </a:ext>
            </a:extLst>
          </p:cNvPr>
          <p:cNvPicPr/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9138" y="1375662"/>
            <a:ext cx="4962525" cy="316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63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66777-559C-41C4-AEA7-7444B2570E23}" type="slidenum">
              <a:rPr lang="hr-HR" smtClean="0"/>
              <a:t>25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MONETARNA POLITIKA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body" sz="quarter" idx="14"/>
          </p:nvPr>
        </p:nvSpPr>
        <p:spPr bwMode="auto">
          <a:xfrm>
            <a:off x="1520825" y="4461963"/>
            <a:ext cx="2578408" cy="140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 sz="2400">
                <a:solidFill>
                  <a:srgbClr val="4D4D4D"/>
                </a:solidFill>
                <a:latin typeface="Life L2" panose="02020602060305020304" pitchFamily="18" charset="-1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D4D4D"/>
                </a:solidFill>
                <a:latin typeface="Life L2" panose="02020602060305020304" pitchFamily="18" charset="-18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>
                <a:solidFill>
                  <a:srgbClr val="4D4D4D"/>
                </a:solidFill>
                <a:latin typeface="Life L2" panose="02020602060305020304" pitchFamily="18" charset="-18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Life L2" panose="02020602060305020304" pitchFamily="18" charset="-18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Izvor: HNB</a:t>
            </a: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dirty="0"/>
              <a:t>Primarni novac M0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DDD7B2AA-C7E7-4EC9-A4DC-EB0EC05963AB}"/>
              </a:ext>
            </a:extLst>
          </p:cNvPr>
          <p:cNvPicPr/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0825" y="1050925"/>
            <a:ext cx="4864100" cy="327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68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66777-559C-41C4-AEA7-7444B2570E23}" type="slidenum">
              <a:rPr lang="hr-HR" smtClean="0"/>
              <a:t>26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MONETARNA POLITIKA</a:t>
            </a: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/>
              <a:t>Međunarodne pričuve HNB-a i novčana masa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649E9FEE-CFC6-4456-9CCE-F44C0F0CEC93}"/>
              </a:ext>
            </a:extLst>
          </p:cNvPr>
          <p:cNvPicPr/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61654" y="1298354"/>
            <a:ext cx="5046023" cy="2868895"/>
          </a:xfrm>
          <a:prstGeom prst="rect">
            <a:avLst/>
          </a:prstGeom>
        </p:spPr>
      </p:pic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1520825" y="4461963"/>
            <a:ext cx="2578408" cy="140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lnSpc>
                <a:spcPct val="114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 sz="2400">
                <a:solidFill>
                  <a:srgbClr val="4D4D4D"/>
                </a:solidFill>
                <a:latin typeface="Life L2" panose="02020602060305020304" pitchFamily="18" charset="-18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 algn="l" rtl="0" eaLnBrk="1" fontAlgn="base" hangingPunct="1">
              <a:lnSpc>
                <a:spcPct val="114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D4D4D"/>
                </a:solidFill>
                <a:latin typeface="Life L2" panose="02020602060305020304" pitchFamily="18" charset="-18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 algn="l" rtl="0" eaLnBrk="1" fontAlgn="base" hangingPunct="1">
              <a:lnSpc>
                <a:spcPct val="114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 sz="1000">
                <a:solidFill>
                  <a:srgbClr val="4D4D4D"/>
                </a:solidFill>
                <a:latin typeface="Life L2" panose="02020602060305020304" pitchFamily="18" charset="-18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 algn="l" rtl="0" eaLnBrk="1" fontAlgn="base" hangingPunct="1">
              <a:lnSpc>
                <a:spcPct val="114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Life L2" panose="02020602060305020304" pitchFamily="18" charset="-18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 algn="l" rtl="0" eaLnBrk="1" fontAlgn="base" hangingPunct="1">
              <a:lnSpc>
                <a:spcPct val="114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9pPr>
          </a:lstStyle>
          <a:p>
            <a:pPr defTabSz="914400">
              <a:spcBef>
                <a:spcPct val="0"/>
              </a:spcBef>
              <a:buClrTx/>
              <a:buSzTx/>
              <a:buFontTx/>
              <a:buNone/>
            </a:pPr>
            <a:r>
              <a:rPr lang="pl-PL" altLang="sr-Latn-RS" sz="800" kern="0" dirty="0">
                <a:solidFill>
                  <a:schemeClr val="tx1"/>
                </a:solidFill>
                <a:latin typeface="+mn-lt"/>
              </a:rPr>
              <a:t>Izvor: HNB</a:t>
            </a:r>
          </a:p>
        </p:txBody>
      </p:sp>
    </p:spTree>
    <p:extLst>
      <p:ext uri="{BB962C8B-B14F-4D97-AF65-F5344CB8AC3E}">
        <p14:creationId xmlns:p14="http://schemas.microsoft.com/office/powerpoint/2010/main" val="11546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66777-559C-41C4-AEA7-7444B2570E23}" type="slidenum">
              <a:rPr lang="hr-HR" smtClean="0"/>
              <a:t>27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MONETARNA POLITIKA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body" sz="quarter" idx="14"/>
          </p:nvPr>
        </p:nvSpPr>
        <p:spPr bwMode="auto">
          <a:xfrm>
            <a:off x="1303193" y="4493986"/>
            <a:ext cx="2387908" cy="140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 sz="2400">
                <a:solidFill>
                  <a:srgbClr val="4D4D4D"/>
                </a:solidFill>
                <a:latin typeface="Life L2" panose="02020602060305020304" pitchFamily="18" charset="-1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D4D4D"/>
                </a:solidFill>
                <a:latin typeface="Life L2" panose="02020602060305020304" pitchFamily="18" charset="-18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>
                <a:solidFill>
                  <a:srgbClr val="4D4D4D"/>
                </a:solidFill>
                <a:latin typeface="Life L2" panose="02020602060305020304" pitchFamily="18" charset="-18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Life L2" panose="02020602060305020304" pitchFamily="18" charset="-18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Izvor: HNB</a:t>
            </a: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sr-Latn-RS"/>
              <a:t>Aktiva </a:t>
            </a:r>
            <a:r>
              <a:rPr lang="hr-HR" altLang="sr-Latn-RS"/>
              <a:t>drugih monetarnih financijskih</a:t>
            </a:r>
            <a:r>
              <a:rPr lang="sv-SE" altLang="sr-Latn-RS"/>
              <a:t> institucija</a:t>
            </a:r>
            <a:endParaRPr lang="hr-HR" altLang="sr-Latn-RS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26EB8E9E-0553-47FA-AC14-5CF759371E38}"/>
              </a:ext>
            </a:extLst>
          </p:cNvPr>
          <p:cNvPicPr/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50963" y="1028700"/>
            <a:ext cx="4865687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15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/>
          <p:cNvSpPr>
            <a:spLocks noGrp="1"/>
          </p:cNvSpPr>
          <p:nvPr>
            <p:ph type="body" idx="1"/>
          </p:nvPr>
        </p:nvSpPr>
        <p:spPr>
          <a:xfrm>
            <a:off x="720000" y="976924"/>
            <a:ext cx="3780000" cy="233910"/>
          </a:xfrm>
        </p:spPr>
        <p:txBody>
          <a:bodyPr/>
          <a:lstStyle/>
          <a:p>
            <a:r>
              <a:rPr lang="hr-HR" altLang="sr-Latn-RS" dirty="0"/>
              <a:t>Plasmani ostalim domaćim sektorima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quarter" idx="3"/>
          </p:nvPr>
        </p:nvSpPr>
        <p:spPr>
          <a:xfrm>
            <a:off x="4640100" y="976924"/>
            <a:ext cx="3780000" cy="233910"/>
          </a:xfrm>
        </p:spPr>
        <p:txBody>
          <a:bodyPr/>
          <a:lstStyle/>
          <a:p>
            <a:r>
              <a:rPr lang="hr-HR" altLang="sr-Latn-RS" dirty="0"/>
              <a:t>Udio plasmana u BDP-u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66777-559C-41C4-AEA7-7444B2570E23}" type="slidenum">
              <a:rPr lang="hr-HR" smtClean="0"/>
              <a:t>28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MONETARNA POLITIKA</a:t>
            </a: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719137" y="211631"/>
            <a:ext cx="7778317" cy="643253"/>
          </a:xfrm>
        </p:spPr>
        <p:txBody>
          <a:bodyPr/>
          <a:lstStyle/>
          <a:p>
            <a:pPr eaLnBrk="1" hangingPunct="1"/>
            <a:r>
              <a:rPr lang="hr-HR" altLang="sr-Latn-RS" dirty="0"/>
              <a:t>Plasmani ostalim domaćim sektorima (isključujući državu)</a:t>
            </a:r>
            <a:endParaRPr lang="hr-HR" altLang="sr-Latn-RS" sz="2100" dirty="0"/>
          </a:p>
        </p:txBody>
      </p:sp>
      <p:sp>
        <p:nvSpPr>
          <p:cNvPr id="17" name="Rectangle 7"/>
          <p:cNvSpPr>
            <a:spLocks noGrp="1" noChangeArrowheads="1"/>
          </p:cNvSpPr>
          <p:nvPr>
            <p:ph type="body" sz="quarter" idx="14"/>
          </p:nvPr>
        </p:nvSpPr>
        <p:spPr bwMode="auto">
          <a:xfrm>
            <a:off x="606425" y="4254187"/>
            <a:ext cx="3780000" cy="368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 sz="2400">
                <a:solidFill>
                  <a:srgbClr val="4D4D4D"/>
                </a:solidFill>
                <a:latin typeface="Life L2" panose="02020602060305020304" pitchFamily="18" charset="-1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D4D4D"/>
                </a:solidFill>
                <a:latin typeface="Life L2" panose="02020602060305020304" pitchFamily="18" charset="-18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>
                <a:solidFill>
                  <a:srgbClr val="4D4D4D"/>
                </a:solidFill>
                <a:latin typeface="Life L2" panose="02020602060305020304" pitchFamily="18" charset="-18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Life L2" panose="02020602060305020304" pitchFamily="18" charset="-18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700" dirty="0">
                <a:solidFill>
                  <a:schemeClr val="tx1"/>
                </a:solidFill>
                <a:latin typeface="+mn-lt"/>
              </a:rPr>
              <a:t>Napomena: Jednokratni učinci značajno su smanjili razinu plasmana te se u 2015. i 2016. odnose na djelomičan otpis kredita stanovništvu vezanih uz švicarski franak.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700" dirty="0">
                <a:solidFill>
                  <a:schemeClr val="tx1"/>
                </a:solidFill>
                <a:latin typeface="+mn-lt"/>
              </a:rPr>
              <a:t>Izvor: HNB</a:t>
            </a:r>
          </a:p>
        </p:txBody>
      </p:sp>
      <p:sp>
        <p:nvSpPr>
          <p:cNvPr id="18" name="Text Box 8"/>
          <p:cNvSpPr txBox="1">
            <a:spLocks noGrp="1" noChangeArrowheads="1"/>
          </p:cNvSpPr>
          <p:nvPr>
            <p:ph type="body" sz="quarter" idx="13"/>
          </p:nvPr>
        </p:nvSpPr>
        <p:spPr bwMode="auto">
          <a:xfrm>
            <a:off x="4640100" y="4254187"/>
            <a:ext cx="3780000" cy="607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 sz="2400">
                <a:solidFill>
                  <a:srgbClr val="4D4D4D"/>
                </a:solidFill>
                <a:latin typeface="Life L2" panose="02020602060305020304" pitchFamily="18" charset="-1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D4D4D"/>
                </a:solidFill>
                <a:latin typeface="Life L2" panose="02020602060305020304" pitchFamily="18" charset="-18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>
                <a:solidFill>
                  <a:srgbClr val="4D4D4D"/>
                </a:solidFill>
                <a:latin typeface="Life L2" panose="02020602060305020304" pitchFamily="18" charset="-18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Life L2" panose="02020602060305020304" pitchFamily="18" charset="-18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700" dirty="0">
                <a:solidFill>
                  <a:schemeClr val="tx1"/>
                </a:solidFill>
                <a:latin typeface="+mn-lt"/>
              </a:rPr>
              <a:t>Izvori: </a:t>
            </a:r>
            <a:r>
              <a:rPr lang="hr-HR" altLang="sr-Latn-RS" sz="700" dirty="0" err="1">
                <a:solidFill>
                  <a:schemeClr val="tx1"/>
                </a:solidFill>
                <a:latin typeface="+mn-lt"/>
              </a:rPr>
              <a:t>Eurostat</a:t>
            </a:r>
            <a:r>
              <a:rPr lang="hr-HR" altLang="sr-Latn-RS" sz="700" dirty="0">
                <a:solidFill>
                  <a:schemeClr val="tx1"/>
                </a:solidFill>
                <a:latin typeface="+mn-lt"/>
              </a:rPr>
              <a:t>; </a:t>
            </a:r>
            <a:r>
              <a:rPr lang="hr-HR" altLang="sr-Latn-RS" sz="700" dirty="0" err="1">
                <a:solidFill>
                  <a:schemeClr val="tx1"/>
                </a:solidFill>
                <a:latin typeface="+mn-lt"/>
              </a:rPr>
              <a:t>ESB</a:t>
            </a:r>
            <a:r>
              <a:rPr lang="hr-HR" altLang="sr-Latn-RS" sz="700" dirty="0">
                <a:solidFill>
                  <a:schemeClr val="tx1"/>
                </a:solidFill>
                <a:latin typeface="+mn-lt"/>
              </a:rPr>
              <a:t>; HNB; </a:t>
            </a:r>
            <a:r>
              <a:rPr lang="hr-HR" altLang="sr-Latn-RS" sz="700" dirty="0" err="1">
                <a:solidFill>
                  <a:schemeClr val="tx1"/>
                </a:solidFill>
                <a:latin typeface="+mn-lt"/>
              </a:rPr>
              <a:t>DZS</a:t>
            </a:r>
            <a:endParaRPr lang="hr-HR" altLang="sr-Latn-RS" sz="7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D6AA90E9-1D9C-4906-96F7-0042C4E34DA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09600" y="1408113"/>
            <a:ext cx="3825875" cy="272415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8359C56C-BB90-4A92-B8A6-53BBDEF182B2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554538" y="1408113"/>
            <a:ext cx="3949700" cy="281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27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66777-559C-41C4-AEA7-7444B2570E23}" type="slidenum">
              <a:rPr lang="hr-HR" smtClean="0"/>
              <a:t>29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MONETARNA POLITIKA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body" sz="quarter" idx="14"/>
          </p:nvPr>
        </p:nvSpPr>
        <p:spPr bwMode="auto">
          <a:xfrm>
            <a:off x="5846618" y="2726469"/>
            <a:ext cx="2578408" cy="701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 sz="2400">
                <a:solidFill>
                  <a:srgbClr val="4D4D4D"/>
                </a:solidFill>
                <a:latin typeface="Life L2" panose="02020602060305020304" pitchFamily="18" charset="-1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D4D4D"/>
                </a:solidFill>
                <a:latin typeface="Life L2" panose="02020602060305020304" pitchFamily="18" charset="-18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>
                <a:solidFill>
                  <a:srgbClr val="4D4D4D"/>
                </a:solidFill>
                <a:latin typeface="Life L2" panose="02020602060305020304" pitchFamily="18" charset="-18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Life L2" panose="02020602060305020304" pitchFamily="18" charset="-18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Napomena: Jednokratni učinci značajno su smanjili razinu plasmana te se u 2015. i 2016. odnose na djelomičan otpis kredita stanovništvu vezanih uz švicarski franak.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Izvor: HNB</a:t>
            </a:r>
            <a:endParaRPr lang="hr-HR" altLang="sr-Latn-RS" sz="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dirty="0"/>
              <a:t>Krediti drugih monetarnih financijskih institucija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A1C11EBF-B755-4C68-A63B-9593071FA439}"/>
              </a:ext>
            </a:extLst>
          </p:cNvPr>
          <p:cNvPicPr/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9138" y="1358900"/>
            <a:ext cx="4964112" cy="318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84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19138" y="821484"/>
            <a:ext cx="7700962" cy="321627"/>
          </a:xfrm>
        </p:spPr>
        <p:txBody>
          <a:bodyPr/>
          <a:lstStyle/>
          <a:p>
            <a:pPr eaLnBrk="1" hangingPunct="1"/>
            <a:r>
              <a:rPr lang="pl-PL" altLang="sr-Latn-RS" dirty="0"/>
              <a:t>Ciljevi i zadaci središnje banke</a:t>
            </a:r>
            <a:endParaRPr lang="hr-HR" altLang="sr-Latn-R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719138" y="1604595"/>
            <a:ext cx="7042971" cy="2692385"/>
          </a:xfrm>
        </p:spPr>
        <p:txBody>
          <a:bodyPr/>
          <a:lstStyle/>
          <a:p>
            <a:pPr marL="285750" indent="-285750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r-HR" altLang="sr-Latn-RS" b="1" dirty="0"/>
              <a:t>Stabilnost cijena</a:t>
            </a:r>
          </a:p>
          <a:p>
            <a:pPr marL="285750" indent="-285750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r-HR" altLang="sr-Latn-RS" b="1" dirty="0"/>
              <a:t>Podupiranje opće gospodarske politike Europske unije, ne dovodeći pritom u pitanje osnovni cilj </a:t>
            </a:r>
          </a:p>
          <a:p>
            <a:pPr marL="285750" indent="-285750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r-HR" altLang="sr-Latn-RS" dirty="0"/>
              <a:t>Upravljanje međunarodnim pričuvama</a:t>
            </a:r>
          </a:p>
          <a:p>
            <a:pPr marL="285750" indent="-285750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r-HR" altLang="sr-Latn-RS" dirty="0"/>
              <a:t>Izdavanje novčanica i kovanog novca</a:t>
            </a:r>
          </a:p>
          <a:p>
            <a:pPr marL="285750" indent="-285750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r-HR" altLang="sr-Latn-RS" dirty="0"/>
              <a:t>Nadziranje osnivanja, poslovanja te ukidanja banaka</a:t>
            </a:r>
          </a:p>
          <a:p>
            <a:pPr marL="285750" indent="-285750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r-HR" altLang="sr-Latn-RS" dirty="0"/>
              <a:t>Reguliranje, unapređenje i nadziranje platnog sustava</a:t>
            </a:r>
          </a:p>
          <a:p>
            <a:pPr marL="285750" indent="-285750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r-HR" altLang="sr-Latn-RS" dirty="0"/>
              <a:t>Održavanje stabilnosti financijskog sustava u zemlji  </a:t>
            </a:r>
          </a:p>
          <a:p>
            <a:pPr marL="285750" indent="-285750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r-HR" altLang="sr-Latn-RS" dirty="0"/>
              <a:t>Obavljanje zakonom utvrđenih poslova za RH</a:t>
            </a:r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66777-559C-41C4-AEA7-7444B2570E23}" type="slidenum">
              <a:rPr lang="hr-HR" smtClean="0"/>
              <a:t>3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dirty="0"/>
              <a:t>CILJEVI I STRUKTURA SREDIŠNJE BANKE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7925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66777-559C-41C4-AEA7-7444B2570E23}" type="slidenum">
              <a:rPr lang="hr-HR" smtClean="0"/>
              <a:t>30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MONETARNA POLITIKA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body" sz="quarter" idx="14"/>
          </p:nvPr>
        </p:nvSpPr>
        <p:spPr bwMode="auto">
          <a:xfrm>
            <a:off x="1754126" y="4386850"/>
            <a:ext cx="1497157" cy="140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 sz="2400">
                <a:solidFill>
                  <a:srgbClr val="4D4D4D"/>
                </a:solidFill>
                <a:latin typeface="Life L2" panose="02020602060305020304" pitchFamily="18" charset="-1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D4D4D"/>
                </a:solidFill>
                <a:latin typeface="Life L2" panose="02020602060305020304" pitchFamily="18" charset="-18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>
                <a:solidFill>
                  <a:srgbClr val="4D4D4D"/>
                </a:solidFill>
                <a:latin typeface="Life L2" panose="02020602060305020304" pitchFamily="18" charset="-18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Life L2" panose="02020602060305020304" pitchFamily="18" charset="-18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Izvor: HNB</a:t>
            </a: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dirty="0"/>
              <a:t>Struktura kredita stanovništvu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4961F6B2-2DBE-40A9-BD1D-59D56909E703}"/>
              </a:ext>
            </a:extLst>
          </p:cNvPr>
          <p:cNvPicPr/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13208" y="1184514"/>
            <a:ext cx="5007285" cy="298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2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66777-559C-41C4-AEA7-7444B2570E23}" type="slidenum">
              <a:rPr lang="hr-HR" smtClean="0"/>
              <a:t>31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MONETARNA POLITIKA</a:t>
            </a:r>
          </a:p>
        </p:txBody>
      </p:sp>
      <p:sp>
        <p:nvSpPr>
          <p:cNvPr id="10" name="Text Box 5"/>
          <p:cNvSpPr txBox="1">
            <a:spLocks noGrp="1" noChangeArrowheads="1"/>
          </p:cNvSpPr>
          <p:nvPr>
            <p:ph type="body" sz="quarter" idx="14"/>
          </p:nvPr>
        </p:nvSpPr>
        <p:spPr bwMode="auto">
          <a:xfrm>
            <a:off x="5846618" y="2802515"/>
            <a:ext cx="2578408" cy="549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 sz="2400">
                <a:solidFill>
                  <a:srgbClr val="4D4D4D"/>
                </a:solidFill>
                <a:latin typeface="Life L2" panose="02020602060305020304" pitchFamily="18" charset="-1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D4D4D"/>
                </a:solidFill>
                <a:latin typeface="Life L2" panose="02020602060305020304" pitchFamily="18" charset="-18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>
                <a:solidFill>
                  <a:srgbClr val="4D4D4D"/>
                </a:solidFill>
                <a:latin typeface="Life L2" panose="02020602060305020304" pitchFamily="18" charset="-18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Life L2" panose="02020602060305020304" pitchFamily="18" charset="-18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800" dirty="0">
                <a:solidFill>
                  <a:schemeClr val="tx1"/>
                </a:solidFill>
                <a:latin typeface="+mn-lt"/>
              </a:rPr>
              <a:t>Napomena: Krediti u stranoj valuti uključuju kredite denominirane u toj valuti i kredite indeksirane uz tu valutu.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800" dirty="0">
                <a:solidFill>
                  <a:schemeClr val="tx1"/>
                </a:solidFill>
                <a:latin typeface="+mn-lt"/>
              </a:rPr>
              <a:t>Izvor: HNB</a:t>
            </a:r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sr-Latn-RS" dirty="0"/>
              <a:t>Valutna struktura plasmana drugih monetarnih financijskih institucija</a:t>
            </a:r>
            <a:endParaRPr lang="hr-HR" altLang="sr-Latn-RS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0EA560F1-EA4F-4CD3-9C85-39E16EC2CD09}"/>
              </a:ext>
            </a:extLst>
          </p:cNvPr>
          <p:cNvPicPr/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47713" y="1444625"/>
            <a:ext cx="4908550" cy="326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66777-559C-41C4-AEA7-7444B2570E23}" type="slidenum">
              <a:rPr lang="hr-HR" smtClean="0"/>
              <a:t>32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MONETARNA POLITIKA</a:t>
            </a:r>
          </a:p>
        </p:txBody>
      </p:sp>
      <p:sp>
        <p:nvSpPr>
          <p:cNvPr id="10" name="Text Box 5"/>
          <p:cNvSpPr txBox="1">
            <a:spLocks noGrp="1" noChangeArrowheads="1"/>
          </p:cNvSpPr>
          <p:nvPr>
            <p:ph type="body" sz="quarter" idx="14"/>
          </p:nvPr>
        </p:nvSpPr>
        <p:spPr bwMode="auto">
          <a:xfrm>
            <a:off x="1475096" y="4373997"/>
            <a:ext cx="2578408" cy="1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 sz="2400">
                <a:solidFill>
                  <a:srgbClr val="4D4D4D"/>
                </a:solidFill>
                <a:latin typeface="Life L2" panose="02020602060305020304" pitchFamily="18" charset="-1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D4D4D"/>
                </a:solidFill>
                <a:latin typeface="Life L2" panose="02020602060305020304" pitchFamily="18" charset="-18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>
                <a:solidFill>
                  <a:srgbClr val="4D4D4D"/>
                </a:solidFill>
                <a:latin typeface="Life L2" panose="02020602060305020304" pitchFamily="18" charset="-18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Life L2" panose="02020602060305020304" pitchFamily="18" charset="-18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800" dirty="0">
                <a:solidFill>
                  <a:schemeClr val="tx1"/>
                </a:solidFill>
                <a:latin typeface="+mn-lt"/>
              </a:rPr>
              <a:t>Izvor: HNB</a:t>
            </a:r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dirty="0"/>
              <a:t>Monetarni agregat M4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6DF57B1A-9E79-4CA1-B8D4-F333E92A7DED}"/>
              </a:ext>
            </a:extLst>
          </p:cNvPr>
          <p:cNvPicPr/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75096" y="1028141"/>
            <a:ext cx="4870986" cy="323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36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66777-559C-41C4-AEA7-7444B2570E23}" type="slidenum">
              <a:rPr lang="hr-HR" smtClean="0"/>
              <a:t>33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MONETARNA POLITIKA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body" sz="quarter" idx="14"/>
          </p:nvPr>
        </p:nvSpPr>
        <p:spPr bwMode="auto">
          <a:xfrm>
            <a:off x="1260475" y="4527210"/>
            <a:ext cx="706582" cy="140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 sz="2400">
                <a:solidFill>
                  <a:srgbClr val="4D4D4D"/>
                </a:solidFill>
                <a:latin typeface="Life L2" panose="02020602060305020304" pitchFamily="18" charset="-1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D4D4D"/>
                </a:solidFill>
                <a:latin typeface="Life L2" panose="02020602060305020304" pitchFamily="18" charset="-18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>
                <a:solidFill>
                  <a:srgbClr val="4D4D4D"/>
                </a:solidFill>
                <a:latin typeface="Life L2" panose="02020602060305020304" pitchFamily="18" charset="-18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Life L2" panose="02020602060305020304" pitchFamily="18" charset="-18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Izvor: HNB</a:t>
            </a:r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/>
              <a:t>Euroizacija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901CC596-8D13-431F-8363-9C616B93FA66}"/>
              </a:ext>
            </a:extLst>
          </p:cNvPr>
          <p:cNvPicPr/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62063" y="1060450"/>
            <a:ext cx="4908550" cy="326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24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66777-559C-41C4-AEA7-7444B2570E23}" type="slidenum">
              <a:rPr lang="hr-HR" smtClean="0"/>
              <a:t>34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MONETARNA POLITIKA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body" sz="quarter" idx="14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 sz="2400">
                <a:solidFill>
                  <a:srgbClr val="4D4D4D"/>
                </a:solidFill>
                <a:latin typeface="Life L2" panose="02020602060305020304" pitchFamily="18" charset="-1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D4D4D"/>
                </a:solidFill>
                <a:latin typeface="Life L2" panose="02020602060305020304" pitchFamily="18" charset="-18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>
                <a:solidFill>
                  <a:srgbClr val="4D4D4D"/>
                </a:solidFill>
                <a:latin typeface="Life L2" panose="02020602060305020304" pitchFamily="18" charset="-18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Life L2" panose="02020602060305020304" pitchFamily="18" charset="-18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Napomena: Detaljnije o novoj statistici kamatnih stopa u Biltenu br. 204, lipanj 2014. (http://www.hnb.hr/publikac/bilten/arhiv/bilten-204/hbilt204.pdf)</a:t>
            </a:r>
            <a:br>
              <a:rPr lang="pl-PL" altLang="sr-Latn-RS" sz="800" dirty="0">
                <a:solidFill>
                  <a:schemeClr val="tx1"/>
                </a:solidFill>
                <a:latin typeface="+mn-lt"/>
              </a:rPr>
            </a:b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Izvor: HNB</a:t>
            </a:r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sr-Latn-RS"/>
              <a:t>Prosječne aktivne kamatne stope banaka</a:t>
            </a:r>
            <a:endParaRPr lang="hr-HR" altLang="sr-Latn-RS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450584FB-4359-48BE-AC23-A844A539872F}"/>
              </a:ext>
            </a:extLst>
          </p:cNvPr>
          <p:cNvPicPr/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9138" y="1314286"/>
            <a:ext cx="4908550" cy="326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9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66777-559C-41C4-AEA7-7444B2570E23}" type="slidenum">
              <a:rPr lang="hr-HR" smtClean="0"/>
              <a:t>35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MONETARNA POLITIKA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body" sz="quarter" idx="14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 sz="2400">
                <a:solidFill>
                  <a:srgbClr val="4D4D4D"/>
                </a:solidFill>
                <a:latin typeface="Life L2" panose="02020602060305020304" pitchFamily="18" charset="-1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D4D4D"/>
                </a:solidFill>
                <a:latin typeface="Life L2" panose="02020602060305020304" pitchFamily="18" charset="-18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>
                <a:solidFill>
                  <a:srgbClr val="4D4D4D"/>
                </a:solidFill>
                <a:latin typeface="Life L2" panose="02020602060305020304" pitchFamily="18" charset="-18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Life L2" panose="02020602060305020304" pitchFamily="18" charset="-18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Napomena: Detaljnije o novoj statistici kamatnih stopa u Biltenu br. 204, lipanj 2014. (http://www.hnb.hr/publikac/bilten/arhiv/bilten-204/hbilt204.pdf)</a:t>
            </a:r>
            <a:br>
              <a:rPr lang="pl-PL" altLang="sr-Latn-RS" sz="800" dirty="0">
                <a:solidFill>
                  <a:schemeClr val="tx1"/>
                </a:solidFill>
                <a:latin typeface="+mn-lt"/>
              </a:rPr>
            </a:b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Izvor: HNB</a:t>
            </a:r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/>
              <a:t>Prosječne pasivne kamatne stope banaka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6C386DA9-039E-4782-AB40-FDECA71F6187}"/>
              </a:ext>
            </a:extLst>
          </p:cNvPr>
          <p:cNvPicPr/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1850" y="1277938"/>
            <a:ext cx="4814888" cy="319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02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66777-559C-41C4-AEA7-7444B2570E23}" type="slidenum">
              <a:rPr lang="hr-HR" smtClean="0"/>
              <a:t>36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MONETARNA POLITIKA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body" sz="quarter" idx="14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 sz="2400">
                <a:solidFill>
                  <a:srgbClr val="4D4D4D"/>
                </a:solidFill>
                <a:latin typeface="Life L2" panose="02020602060305020304" pitchFamily="18" charset="-1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D4D4D"/>
                </a:solidFill>
                <a:latin typeface="Life L2" panose="02020602060305020304" pitchFamily="18" charset="-18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>
                <a:solidFill>
                  <a:srgbClr val="4D4D4D"/>
                </a:solidFill>
                <a:latin typeface="Life L2" panose="02020602060305020304" pitchFamily="18" charset="-18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Life L2" panose="02020602060305020304" pitchFamily="18" charset="-18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* Bez valutne klauzule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800" dirty="0">
                <a:solidFill>
                  <a:schemeClr val="tx1"/>
                </a:solidFill>
                <a:latin typeface="+mn-lt"/>
              </a:rPr>
              <a:t>** S valutnom klauzulom</a:t>
            </a:r>
            <a:br>
              <a:rPr lang="hr-HR" altLang="sr-Latn-RS" sz="800" dirty="0">
                <a:solidFill>
                  <a:schemeClr val="tx1"/>
                </a:solidFill>
                <a:latin typeface="+mn-lt"/>
              </a:rPr>
            </a:b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Napomena: Detaljnije o novoj statistici kamatnih stopa u Biltenu br. 204, lipanj 2014. (http://www.hnb.hr/publikac/bilten/arhiv/bilten-204/hbilt204.pdf)</a:t>
            </a:r>
            <a:endParaRPr lang="hr-HR" altLang="sr-Latn-RS" sz="800" dirty="0">
              <a:solidFill>
                <a:schemeClr val="tx1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800" dirty="0">
                <a:solidFill>
                  <a:schemeClr val="tx1"/>
                </a:solidFill>
                <a:latin typeface="+mn-lt"/>
              </a:rPr>
              <a:t>Izvor: HNB</a:t>
            </a:r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719138" y="533257"/>
            <a:ext cx="7700962" cy="321627"/>
          </a:xfrm>
        </p:spPr>
        <p:txBody>
          <a:bodyPr/>
          <a:lstStyle/>
          <a:p>
            <a:pPr eaLnBrk="1" hangingPunct="1"/>
            <a:r>
              <a:rPr lang="pl-PL" altLang="sr-Latn-RS" dirty="0"/>
              <a:t>Razlika između kamatnih stopa na kredite i depozite</a:t>
            </a:r>
            <a:endParaRPr lang="hr-HR" altLang="sr-Latn-RS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FB118CF8-402A-480F-A968-773B1313B69D}"/>
              </a:ext>
            </a:extLst>
          </p:cNvPr>
          <p:cNvPicPr/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9138" y="1347788"/>
            <a:ext cx="4962525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71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66777-559C-41C4-AEA7-7444B2570E23}" type="slidenum">
              <a:rPr lang="hr-HR" smtClean="0"/>
              <a:t>37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MONETARNA POLITIKA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body" sz="quarter" idx="14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 sz="2400">
                <a:solidFill>
                  <a:srgbClr val="4D4D4D"/>
                </a:solidFill>
                <a:latin typeface="Life L2" panose="02020602060305020304" pitchFamily="18" charset="-1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D4D4D"/>
                </a:solidFill>
                <a:latin typeface="Life L2" panose="02020602060305020304" pitchFamily="18" charset="-18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>
                <a:solidFill>
                  <a:srgbClr val="4D4D4D"/>
                </a:solidFill>
                <a:latin typeface="Life L2" panose="02020602060305020304" pitchFamily="18" charset="-18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Life L2" panose="02020602060305020304" pitchFamily="18" charset="-18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Za TZ i obveznice, prosječna mjesečna stopa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800" dirty="0">
                <a:solidFill>
                  <a:schemeClr val="tx1"/>
                </a:solidFill>
                <a:latin typeface="+mn-lt"/>
              </a:rPr>
              <a:t>Izvori: MF; Zagrebačka burza</a:t>
            </a:r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sr-Latn-RS" dirty="0"/>
              <a:t>Prinosi na trezorske zapise i na kunsku obveznicu RH</a:t>
            </a:r>
            <a:endParaRPr lang="hr-HR" altLang="sr-Latn-RS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67ECBFCE-1D57-4551-B5B9-A5BB3F2A1065}"/>
              </a:ext>
            </a:extLst>
          </p:cNvPr>
          <p:cNvPicPr/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9138" y="1274763"/>
            <a:ext cx="4937125" cy="327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94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1EFA3DBD-4561-4BAE-8059-952C5135217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23900" y="1227138"/>
            <a:ext cx="7680325" cy="3113087"/>
          </a:xfrm>
          <a:prstGeom prst="rect">
            <a:avLst/>
          </a:prstGeom>
        </p:spPr>
      </p:pic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719138" y="837210"/>
            <a:ext cx="7700962" cy="321627"/>
          </a:xfrm>
        </p:spPr>
        <p:txBody>
          <a:bodyPr/>
          <a:lstStyle/>
          <a:p>
            <a:pPr eaLnBrk="1" hangingPunct="1"/>
            <a:r>
              <a:rPr lang="hr-HR" altLang="sr-Latn-RS" dirty="0"/>
              <a:t>Obveznice na Zagrebačkoj burzi</a:t>
            </a:r>
          </a:p>
        </p:txBody>
      </p:sp>
      <p:sp>
        <p:nvSpPr>
          <p:cNvPr id="80899" name="Rectangle 12"/>
          <p:cNvSpPr>
            <a:spLocks noChangeArrowheads="1"/>
          </p:cNvSpPr>
          <p:nvPr/>
        </p:nvSpPr>
        <p:spPr bwMode="auto">
          <a:xfrm>
            <a:off x="677863" y="4573588"/>
            <a:ext cx="30241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 sz="2400">
                <a:solidFill>
                  <a:srgbClr val="4D4D4D"/>
                </a:solidFill>
                <a:latin typeface="Life L2" panose="02020602060305020304" pitchFamily="18" charset="-1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D4D4D"/>
                </a:solidFill>
                <a:latin typeface="Life L2" panose="02020602060305020304" pitchFamily="18" charset="-18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>
                <a:solidFill>
                  <a:srgbClr val="4D4D4D"/>
                </a:solidFill>
                <a:latin typeface="Life L2" panose="02020602060305020304" pitchFamily="18" charset="-18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Life L2" panose="02020602060305020304" pitchFamily="18" charset="-18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Stanje na dan 18. listopada 2022.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Izvor: Zagrebačka burza</a:t>
            </a:r>
            <a:endParaRPr lang="hr-HR" altLang="sr-Latn-RS" sz="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0900" name="Rectangle 12"/>
          <p:cNvSpPr>
            <a:spLocks noChangeArrowheads="1"/>
          </p:cNvSpPr>
          <p:nvPr/>
        </p:nvSpPr>
        <p:spPr bwMode="auto">
          <a:xfrm>
            <a:off x="4492782" y="4573588"/>
            <a:ext cx="30241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 sz="2400">
                <a:solidFill>
                  <a:srgbClr val="4D4D4D"/>
                </a:solidFill>
                <a:latin typeface="Life L2" panose="02020602060305020304" pitchFamily="18" charset="-1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D4D4D"/>
                </a:solidFill>
                <a:latin typeface="Life L2" panose="02020602060305020304" pitchFamily="18" charset="-18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>
                <a:solidFill>
                  <a:srgbClr val="4D4D4D"/>
                </a:solidFill>
                <a:latin typeface="Life L2" panose="02020602060305020304" pitchFamily="18" charset="-18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Life L2" panose="02020602060305020304" pitchFamily="18" charset="-18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Stanje na dan 18. listopada 2022.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Izvor: Zagrebačka burza</a:t>
            </a:r>
            <a:endParaRPr lang="hr-HR" altLang="sr-Latn-RS" sz="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66777-559C-41C4-AEA7-7444B2570E23}" type="slidenum">
              <a:rPr lang="hr-HR" smtClean="0"/>
              <a:t>38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MONETARNA POLITIKA</a:t>
            </a:r>
          </a:p>
        </p:txBody>
      </p:sp>
    </p:spTree>
    <p:extLst>
      <p:ext uri="{BB962C8B-B14F-4D97-AF65-F5344CB8AC3E}">
        <p14:creationId xmlns:p14="http://schemas.microsoft.com/office/powerpoint/2010/main" val="382108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Platna bilanca </a:t>
            </a:r>
            <a:br>
              <a:rPr lang="hr-HR" dirty="0"/>
            </a:br>
            <a:r>
              <a:rPr lang="hr-HR" dirty="0"/>
              <a:t>i tečaj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idx="1"/>
          </p:nvPr>
        </p:nvSpPr>
        <p:spPr>
          <a:xfrm>
            <a:off x="3107527" y="1856339"/>
            <a:ext cx="5466022" cy="1785104"/>
          </a:xfrm>
        </p:spPr>
        <p:txBody>
          <a:bodyPr/>
          <a:lstStyle/>
          <a:p>
            <a:pPr lvl="1">
              <a:lnSpc>
                <a:spcPct val="150000"/>
              </a:lnSpc>
              <a:spcBef>
                <a:spcPts val="800"/>
              </a:spcBef>
            </a:pPr>
            <a:r>
              <a:rPr lang="hr-HR" altLang="sr-Latn-RS" sz="1600" b="1" dirty="0">
                <a:solidFill>
                  <a:schemeClr val="bg1"/>
                </a:solidFill>
              </a:rPr>
              <a:t>Vanjska trgovina</a:t>
            </a:r>
          </a:p>
          <a:p>
            <a:pPr lvl="1">
              <a:lnSpc>
                <a:spcPct val="150000"/>
              </a:lnSpc>
              <a:spcBef>
                <a:spcPts val="800"/>
              </a:spcBef>
            </a:pPr>
            <a:r>
              <a:rPr lang="hr-HR" altLang="sr-Latn-RS" sz="1600" b="1" dirty="0">
                <a:solidFill>
                  <a:schemeClr val="bg1"/>
                </a:solidFill>
              </a:rPr>
              <a:t>Tekući račun</a:t>
            </a:r>
          </a:p>
          <a:p>
            <a:pPr lvl="1">
              <a:lnSpc>
                <a:spcPct val="150000"/>
              </a:lnSpc>
              <a:spcBef>
                <a:spcPts val="800"/>
              </a:spcBef>
            </a:pPr>
            <a:r>
              <a:rPr lang="hr-HR" altLang="sr-Latn-RS" sz="1600" b="1" dirty="0">
                <a:solidFill>
                  <a:schemeClr val="bg1"/>
                </a:solidFill>
              </a:rPr>
              <a:t>Inozemni dug</a:t>
            </a:r>
          </a:p>
          <a:p>
            <a:pPr lvl="1">
              <a:lnSpc>
                <a:spcPct val="150000"/>
              </a:lnSpc>
              <a:spcBef>
                <a:spcPts val="800"/>
              </a:spcBef>
            </a:pPr>
            <a:r>
              <a:rPr lang="hr-HR" altLang="sr-Latn-RS" sz="1600" b="1" dirty="0">
                <a:solidFill>
                  <a:schemeClr val="bg1"/>
                </a:solidFill>
              </a:rPr>
              <a:t>Inozemna izravna ulaganja</a:t>
            </a:r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C66777-559C-41C4-AEA7-7444B2570E23}" type="slidenum">
              <a:rPr lang="hr-HR" smtClean="0"/>
              <a:t>39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7125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dirty="0"/>
              <a:t>Nezavisnost središnje banke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hr-HR" altLang="sr-Latn-RS" dirty="0"/>
              <a:t>Institucionalna: odluke su neovisne od utjecaja drugih institucija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hr-HR" altLang="sr-Latn-RS" dirty="0"/>
              <a:t>Funkcijska: jasan cilj i samostalnost u odabiru mjera i instrumenata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hr-HR" altLang="sr-Latn-RS" dirty="0"/>
              <a:t>Osobna: jamči zaštitu dužnosnika od vanjskih pritisaka, isključuje sukobe interesa i precizno definira izbor i razrješenje Guvernera i članova Savjeta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hr-HR" altLang="sr-Latn-RS" dirty="0"/>
              <a:t>Financijska: prihode i rashode određuje narav monetarne i devizne politike</a:t>
            </a:r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66777-559C-41C4-AEA7-7444B2570E23}" type="slidenum">
              <a:rPr lang="hr-HR" smtClean="0"/>
              <a:t>4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dirty="0"/>
              <a:t>CILJEVI I STRUKTURA SREDIŠNJE BANKE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1091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dirty="0"/>
              <a:t>Tečajna politika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hr-HR" altLang="sr-Latn-RS" dirty="0"/>
              <a:t>Upravljano fluktuirajući tečajni sustav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hr-HR" altLang="sr-Latn-RS" dirty="0"/>
              <a:t>Tečaj se određuje na deviznom tržištu, temeljem ponude i potražnje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hr-HR" altLang="sr-Latn-RS" dirty="0"/>
              <a:t>Središnja banka intervenira na deviznom tržištu, ali NE BRANI određenu razinu tečaja</a:t>
            </a:r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66777-559C-41C4-AEA7-7444B2570E23}" type="slidenum">
              <a:rPr lang="hr-HR" smtClean="0"/>
              <a:t>40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/>
              <a:t>PLATNA BILANCA I TEČAJ</a:t>
            </a:r>
          </a:p>
        </p:txBody>
      </p:sp>
    </p:spTree>
    <p:extLst>
      <p:ext uri="{BB962C8B-B14F-4D97-AF65-F5344CB8AC3E}">
        <p14:creationId xmlns:p14="http://schemas.microsoft.com/office/powerpoint/2010/main" val="24241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dirty="0"/>
              <a:t>Devizno tržište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hr-HR" altLang="sr-Latn-RS" dirty="0"/>
              <a:t>Kuna je konvertibilna valuta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hr-HR" altLang="sr-Latn-RS" dirty="0"/>
              <a:t>Nema restrikcija kod repatrijacije profita i likvidacije investicija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hr-HR" altLang="sr-Latn-RS" dirty="0"/>
              <a:t>Banke slobodno određuju tečaj, sudjeluju u međunarodnom platnom prometu i obavljaju devizno poslovanje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hr-HR" altLang="sr-Latn-RS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hr-HR" altLang="sr-Latn-RS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hr-HR" altLang="sr-Latn-RS" dirty="0"/>
          </a:p>
          <a:p>
            <a:pPr>
              <a:defRPr/>
            </a:pPr>
            <a:endParaRPr lang="hr-HR" sz="12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hr-HR" altLang="sr-Latn-RS" dirty="0"/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66777-559C-41C4-AEA7-7444B2570E23}" type="slidenum">
              <a:rPr lang="hr-HR" smtClean="0"/>
              <a:t>41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PLATNA BILANCA I TEČAJ</a:t>
            </a:r>
          </a:p>
        </p:txBody>
      </p:sp>
    </p:spTree>
    <p:extLst>
      <p:ext uri="{BB962C8B-B14F-4D97-AF65-F5344CB8AC3E}">
        <p14:creationId xmlns:p14="http://schemas.microsoft.com/office/powerpoint/2010/main" val="405599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66777-559C-41C4-AEA7-7444B2570E23}" type="slidenum">
              <a:rPr lang="hr-HR" smtClean="0"/>
              <a:t>42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PLATNA BILANCA I TEČAJ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body" sz="quarter" idx="14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 sz="2400">
                <a:solidFill>
                  <a:srgbClr val="4D4D4D"/>
                </a:solidFill>
                <a:latin typeface="Life L2" panose="02020602060305020304" pitchFamily="18" charset="-1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D4D4D"/>
                </a:solidFill>
                <a:latin typeface="Life L2" panose="02020602060305020304" pitchFamily="18" charset="-18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>
                <a:solidFill>
                  <a:srgbClr val="4D4D4D"/>
                </a:solidFill>
                <a:latin typeface="Life L2" panose="02020602060305020304" pitchFamily="18" charset="-18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Life L2" panose="02020602060305020304" pitchFamily="18" charset="-18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800" dirty="0">
                <a:solidFill>
                  <a:schemeClr val="tx1"/>
                </a:solidFill>
                <a:latin typeface="+mn-lt"/>
              </a:rPr>
              <a:t>Napomena: Prema BPM6 i metodologiji ESA 2010. </a:t>
            </a:r>
            <a:r>
              <a:rPr lang="hr-HR" altLang="sr-Latn-RS" sz="800" dirty="0" err="1">
                <a:solidFill>
                  <a:schemeClr val="tx1"/>
                </a:solidFill>
                <a:latin typeface="+mn-lt"/>
              </a:rPr>
              <a:t>FDI</a:t>
            </a:r>
            <a:r>
              <a:rPr lang="hr-HR" altLang="sr-Latn-RS" sz="800" dirty="0">
                <a:solidFill>
                  <a:schemeClr val="tx1"/>
                </a:solidFill>
                <a:latin typeface="+mn-lt"/>
              </a:rPr>
              <a:t> obaveze ne uključuju podatke o kružnim izravnim ulaganjima. Negativne vrijednosti </a:t>
            </a:r>
            <a:r>
              <a:rPr lang="hr-HR" altLang="sr-Latn-RS" sz="800" dirty="0" err="1">
                <a:solidFill>
                  <a:schemeClr val="tx1"/>
                </a:solidFill>
                <a:latin typeface="+mn-lt"/>
              </a:rPr>
              <a:t>FDI</a:t>
            </a:r>
            <a:r>
              <a:rPr lang="hr-HR" altLang="sr-Latn-RS" sz="800" dirty="0">
                <a:solidFill>
                  <a:schemeClr val="tx1"/>
                </a:solidFill>
                <a:latin typeface="+mn-lt"/>
              </a:rPr>
              <a:t> obveza upućuju na priljev ulaganja.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800" dirty="0">
                <a:solidFill>
                  <a:schemeClr val="tx1"/>
                </a:solidFill>
                <a:latin typeface="+mn-lt"/>
              </a:rPr>
              <a:t>Izvor: HNB</a:t>
            </a:r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dirty="0"/>
              <a:t>Saldo tekućeg i kapitalnog računa i </a:t>
            </a:r>
            <a:r>
              <a:rPr lang="hr-HR" altLang="sr-Latn-RS" dirty="0" err="1"/>
              <a:t>FDI</a:t>
            </a:r>
            <a:r>
              <a:rPr lang="hr-HR" altLang="sr-Latn-RS" dirty="0"/>
              <a:t> obveze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502762A5-6AC2-4419-A866-E1AE5225F764}"/>
              </a:ext>
            </a:extLst>
          </p:cNvPr>
          <p:cNvPicPr/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7075" y="1350963"/>
            <a:ext cx="4933950" cy="315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85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66777-559C-41C4-AEA7-7444B2570E23}" type="slidenum">
              <a:rPr lang="hr-HR" smtClean="0"/>
              <a:t>43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PLATNA BILANCA I TEČAJ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body" sz="quarter" idx="14"/>
          </p:nvPr>
        </p:nvSpPr>
        <p:spPr bwMode="auto">
          <a:xfrm>
            <a:off x="1454150" y="4464950"/>
            <a:ext cx="2259157" cy="140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 sz="2400">
                <a:solidFill>
                  <a:srgbClr val="4D4D4D"/>
                </a:solidFill>
                <a:latin typeface="Life L2" panose="02020602060305020304" pitchFamily="18" charset="-1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D4D4D"/>
                </a:solidFill>
                <a:latin typeface="Life L2" panose="02020602060305020304" pitchFamily="18" charset="-18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>
                <a:solidFill>
                  <a:srgbClr val="4D4D4D"/>
                </a:solidFill>
                <a:latin typeface="Life L2" panose="02020602060305020304" pitchFamily="18" charset="-18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Life L2" panose="02020602060305020304" pitchFamily="18" charset="-18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Izvor: HNB</a:t>
            </a:r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/>
              <a:t>Struktura tekućeg i kapitalnog računa platne bilance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29A0F159-5E24-47EA-8663-C703B4CBC836}"/>
              </a:ext>
            </a:extLst>
          </p:cNvPr>
          <p:cNvPicPr/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39875" y="1109663"/>
            <a:ext cx="4787900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37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66777-559C-41C4-AEA7-7444B2570E23}" type="slidenum">
              <a:rPr lang="hr-HR" smtClean="0"/>
              <a:t>44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PLATNA BILANCA I TEČAJ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body" sz="quarter" idx="14"/>
          </p:nvPr>
        </p:nvSpPr>
        <p:spPr bwMode="auto">
          <a:xfrm>
            <a:off x="1847850" y="4412751"/>
            <a:ext cx="2202007" cy="144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 sz="2400">
                <a:solidFill>
                  <a:srgbClr val="4D4D4D"/>
                </a:solidFill>
                <a:latin typeface="Life L2" panose="02020602060305020304" pitchFamily="18" charset="-1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D4D4D"/>
                </a:solidFill>
                <a:latin typeface="Life L2" panose="02020602060305020304" pitchFamily="18" charset="-18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>
                <a:solidFill>
                  <a:srgbClr val="4D4D4D"/>
                </a:solidFill>
                <a:latin typeface="Life L2" panose="02020602060305020304" pitchFamily="18" charset="-18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Life L2" panose="02020602060305020304" pitchFamily="18" charset="-18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800" dirty="0">
                <a:solidFill>
                  <a:schemeClr val="tx1"/>
                </a:solidFill>
                <a:latin typeface="+mn-lt"/>
              </a:rPr>
              <a:t>Izvori: </a:t>
            </a:r>
            <a:r>
              <a:rPr lang="hr-HR" altLang="sr-Latn-RS" sz="800" dirty="0" err="1">
                <a:solidFill>
                  <a:schemeClr val="tx1"/>
                </a:solidFill>
                <a:latin typeface="+mn-lt"/>
              </a:rPr>
              <a:t>Eurostat</a:t>
            </a:r>
            <a:r>
              <a:rPr lang="hr-HR" altLang="sr-Latn-RS" sz="800" dirty="0">
                <a:solidFill>
                  <a:schemeClr val="tx1"/>
                </a:solidFill>
                <a:latin typeface="+mn-lt"/>
              </a:rPr>
              <a:t>; HNB</a:t>
            </a:r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dirty="0"/>
              <a:t>Saldo tekućeg i kapitalnog računa po zemljama, 2021. 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4D8622B7-57DB-429F-A63C-A61DF9A2410D}"/>
              </a:ext>
            </a:extLst>
          </p:cNvPr>
          <p:cNvPicPr/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47850" y="1087438"/>
            <a:ext cx="4953000" cy="329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46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66777-559C-41C4-AEA7-7444B2570E23}" type="slidenum">
              <a:rPr lang="hr-HR" smtClean="0"/>
              <a:t>45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PLATNA BILANCA I TEČAJ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body" sz="quarter" idx="14"/>
          </p:nvPr>
        </p:nvSpPr>
        <p:spPr bwMode="auto">
          <a:xfrm>
            <a:off x="1527175" y="4575175"/>
            <a:ext cx="2249632" cy="140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 sz="2400">
                <a:solidFill>
                  <a:srgbClr val="4D4D4D"/>
                </a:solidFill>
                <a:latin typeface="Life L2" panose="02020602060305020304" pitchFamily="18" charset="-1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D4D4D"/>
                </a:solidFill>
                <a:latin typeface="Life L2" panose="02020602060305020304" pitchFamily="18" charset="-18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>
                <a:solidFill>
                  <a:srgbClr val="4D4D4D"/>
                </a:solidFill>
                <a:latin typeface="Life L2" panose="02020602060305020304" pitchFamily="18" charset="-18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Life L2" panose="02020602060305020304" pitchFamily="18" charset="-18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Izvor: HNB</a:t>
            </a:r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dirty="0"/>
              <a:t>Nominalni dnevni tečaj kune prema euru, američkom dolaru i švicarskome franku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F2417C6B-5F25-45AC-A80F-F7F58F15859A}"/>
              </a:ext>
            </a:extLst>
          </p:cNvPr>
          <p:cNvPicPr/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8763" y="1431925"/>
            <a:ext cx="4926012" cy="294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8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66777-559C-41C4-AEA7-7444B2570E23}" type="slidenum">
              <a:rPr lang="hr-HR" smtClean="0"/>
              <a:t>46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PLATNA BILANCA I TEČAJ</a:t>
            </a: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body" sz="quarter" idx="14"/>
          </p:nvPr>
        </p:nvSpPr>
        <p:spPr bwMode="auto">
          <a:xfrm>
            <a:off x="5846618" y="2381438"/>
            <a:ext cx="2578408" cy="1391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 sz="2400">
                <a:solidFill>
                  <a:srgbClr val="4D4D4D"/>
                </a:solidFill>
                <a:latin typeface="Life L2" panose="02020602060305020304" pitchFamily="18" charset="-1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D4D4D"/>
                </a:solidFill>
                <a:latin typeface="Life L2" panose="02020602060305020304" pitchFamily="18" charset="-18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>
                <a:solidFill>
                  <a:srgbClr val="4D4D4D"/>
                </a:solidFill>
                <a:latin typeface="Life L2" panose="02020602060305020304" pitchFamily="18" charset="-18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Life L2" panose="02020602060305020304" pitchFamily="18" charset="-18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hr-HR" altLang="sr-Latn-RS" sz="800" dirty="0">
                <a:solidFill>
                  <a:schemeClr val="tx1"/>
                </a:solidFill>
                <a:latin typeface="+mn-lt"/>
              </a:rPr>
              <a:t>Napomene: </a:t>
            </a:r>
            <a:r>
              <a:rPr lang="vi-VN" altLang="sr-Latn-RS" sz="800" dirty="0">
                <a:solidFill>
                  <a:schemeClr val="tx1"/>
                </a:solidFill>
                <a:latin typeface="+mn-lt"/>
              </a:rPr>
              <a:t>Realni efektivni tečaj kune uz proizvođačke cijene uključuje hrvatski indeks proizvođačkih cijena industrije na ukupnom tržištu. Jedinični trošak rada izračunat je kao omjer isplaćenih naknada po zaposleniku i produktivnosti rada (izražena kao BDP po zaposlenom). Pad indeksa označava efektivnu aprecijaciju kune. Podaci za treće tromjesečje 2022. kod realnog efektivnog tečaja uz proizvođačke cijene odnose se na srpanj i kolovoz.</a:t>
            </a:r>
            <a:endParaRPr lang="hr-HR" altLang="sr-Latn-RS" sz="800" dirty="0">
              <a:solidFill>
                <a:schemeClr val="tx1"/>
              </a:solidFill>
              <a:latin typeface="+mn-lt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Izvor: HNB </a:t>
            </a:r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dirty="0"/>
              <a:t>Indeks nominalnog i realnog efektivnog tečaja kune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B63A786C-A9E9-44B9-A367-284F3C326CCF}"/>
              </a:ext>
            </a:extLst>
          </p:cNvPr>
          <p:cNvPicPr/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9138" y="1154113"/>
            <a:ext cx="5041900" cy="334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68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66777-559C-41C4-AEA7-7444B2570E23}" type="slidenum">
              <a:rPr lang="hr-HR" smtClean="0"/>
              <a:t>47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PLATNA BILANCA I TEČAJ</a:t>
            </a:r>
          </a:p>
        </p:txBody>
      </p:sp>
      <p:sp>
        <p:nvSpPr>
          <p:cNvPr id="14" name="Rectangle 7"/>
          <p:cNvSpPr>
            <a:spLocks noGrp="1" noChangeArrowheads="1"/>
          </p:cNvSpPr>
          <p:nvPr>
            <p:ph type="body" sz="quarter" idx="12"/>
          </p:nvPr>
        </p:nvSpPr>
        <p:spPr bwMode="auto">
          <a:xfrm>
            <a:off x="719138" y="4043493"/>
            <a:ext cx="7700962" cy="268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 sz="2400">
                <a:solidFill>
                  <a:srgbClr val="4D4D4D"/>
                </a:solidFill>
                <a:latin typeface="Life L2" panose="02020602060305020304" pitchFamily="18" charset="-1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D4D4D"/>
                </a:solidFill>
                <a:latin typeface="Life L2" panose="02020602060305020304" pitchFamily="18" charset="-18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>
                <a:solidFill>
                  <a:srgbClr val="4D4D4D"/>
                </a:solidFill>
                <a:latin typeface="Life L2" panose="02020602060305020304" pitchFamily="18" charset="-18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Life L2" panose="02020602060305020304" pitchFamily="18" charset="-18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hr-HR" altLang="sr-Latn-RS" sz="800" dirty="0">
                <a:solidFill>
                  <a:schemeClr val="tx1"/>
                </a:solidFill>
                <a:latin typeface="+mn-lt"/>
              </a:rPr>
              <a:t>Napomena: Pad indeksa označava realnu efektivnu aprecijaciju.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800" dirty="0">
                <a:solidFill>
                  <a:schemeClr val="tx1"/>
                </a:solidFill>
                <a:latin typeface="+mn-lt"/>
              </a:rPr>
              <a:t>Izvori: BIS; HNB</a:t>
            </a:r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dirty="0"/>
              <a:t>Indeks realnoga efektivnog tečaja uz potrošačke cijene</a:t>
            </a:r>
            <a:endParaRPr lang="hr-HR" altLang="sr-Latn-RS" sz="2700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1D48BC86-0FA0-4EAE-9FCE-B9E0DE47AB29}"/>
              </a:ext>
            </a:extLst>
          </p:cNvPr>
          <p:cNvPicPr/>
          <p:nvPr>
            <p:ph sz="quarter" idx="15"/>
          </p:nvPr>
        </p:nvPicPr>
        <p:blipFill>
          <a:blip r:embed="rId3"/>
          <a:stretch>
            <a:fillRect/>
          </a:stretch>
        </p:blipFill>
        <p:spPr>
          <a:xfrm>
            <a:off x="792163" y="1341438"/>
            <a:ext cx="3632200" cy="2587625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A1382EAF-E5FA-4BB9-93E3-CDC1F2152769}"/>
              </a:ext>
            </a:extLst>
          </p:cNvPr>
          <p:cNvPicPr/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718050" y="1344613"/>
            <a:ext cx="3632200" cy="258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85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66777-559C-41C4-AEA7-7444B2570E23}" type="slidenum">
              <a:rPr lang="hr-HR" smtClean="0"/>
              <a:t>48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PLATNA BILANCA I TEČAJ</a:t>
            </a:r>
          </a:p>
        </p:txBody>
      </p:sp>
      <p:sp>
        <p:nvSpPr>
          <p:cNvPr id="10" name="Rectangle 7"/>
          <p:cNvSpPr>
            <a:spLocks noGrp="1" noChangeArrowheads="1"/>
          </p:cNvSpPr>
          <p:nvPr>
            <p:ph type="body" sz="quarter" idx="14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 sz="2400">
                <a:solidFill>
                  <a:srgbClr val="4D4D4D"/>
                </a:solidFill>
                <a:latin typeface="Life L2" panose="02020602060305020304" pitchFamily="18" charset="-1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D4D4D"/>
                </a:solidFill>
                <a:latin typeface="Life L2" panose="02020602060305020304" pitchFamily="18" charset="-18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>
                <a:solidFill>
                  <a:srgbClr val="4D4D4D"/>
                </a:solidFill>
                <a:latin typeface="Life L2" panose="02020602060305020304" pitchFamily="18" charset="-18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Life L2" panose="02020602060305020304" pitchFamily="18" charset="-18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Napomena: Desezonirani podaci.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Izvori: DZS; HNB</a:t>
            </a:r>
            <a:endParaRPr lang="hr-HR" altLang="sr-Latn-RS" sz="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13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/>
              <a:t>Robna razmjena 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F28B5CBF-7223-4483-B786-B012C844F319}"/>
              </a:ext>
            </a:extLst>
          </p:cNvPr>
          <p:cNvPicPr/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9138" y="1268413"/>
            <a:ext cx="4962525" cy="329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58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66777-559C-41C4-AEA7-7444B2570E23}" type="slidenum">
              <a:rPr lang="hr-HR" smtClean="0"/>
              <a:t>49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PLATNA BILANCA I TEČAJ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body" sz="quarter" idx="14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 sz="2400">
                <a:solidFill>
                  <a:srgbClr val="4D4D4D"/>
                </a:solidFill>
                <a:latin typeface="Life L2" panose="02020602060305020304" pitchFamily="18" charset="-1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D4D4D"/>
                </a:solidFill>
                <a:latin typeface="Life L2" panose="02020602060305020304" pitchFamily="18" charset="-18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>
                <a:solidFill>
                  <a:srgbClr val="4D4D4D"/>
                </a:solidFill>
                <a:latin typeface="Life L2" panose="02020602060305020304" pitchFamily="18" charset="-18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Life L2" panose="02020602060305020304" pitchFamily="18" charset="-18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vi-VN" altLang="sr-Latn-RS" sz="800" dirty="0">
                <a:solidFill>
                  <a:schemeClr val="tx1"/>
                </a:solidFill>
                <a:latin typeface="+mn-lt"/>
              </a:rPr>
              <a:t>Napomena: </a:t>
            </a:r>
            <a:r>
              <a:rPr lang="it-IT" altLang="sr-Latn-RS" sz="800" dirty="0">
                <a:solidFill>
                  <a:schemeClr val="tx1"/>
                </a:solidFill>
                <a:latin typeface="+mn-lt"/>
              </a:rPr>
              <a:t>Prema BPM6 i </a:t>
            </a:r>
            <a:r>
              <a:rPr lang="it-IT" altLang="sr-Latn-RS" sz="800" dirty="0" err="1">
                <a:solidFill>
                  <a:schemeClr val="tx1"/>
                </a:solidFill>
                <a:latin typeface="+mn-lt"/>
              </a:rPr>
              <a:t>metodologiji</a:t>
            </a:r>
            <a:r>
              <a:rPr lang="it-IT" altLang="sr-Latn-RS" sz="800" dirty="0">
                <a:solidFill>
                  <a:schemeClr val="tx1"/>
                </a:solidFill>
                <a:latin typeface="+mn-lt"/>
              </a:rPr>
              <a:t> ESA 2010. </a:t>
            </a:r>
            <a:br>
              <a:rPr lang="pl-PL" altLang="sr-Latn-RS" sz="800" dirty="0">
                <a:solidFill>
                  <a:schemeClr val="tx1"/>
                </a:solidFill>
                <a:latin typeface="+mn-lt"/>
              </a:rPr>
            </a:b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Izvor: HNB</a:t>
            </a:r>
          </a:p>
        </p:txBody>
      </p:sp>
      <p:sp>
        <p:nvSpPr>
          <p:cNvPr id="1034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sr-Latn-RS" dirty="0"/>
              <a:t>Bruto inozemni dug RH </a:t>
            </a:r>
            <a:r>
              <a:rPr lang="hr-HR" altLang="sr-Latn-RS" sz="2400" dirty="0"/>
              <a:t>prema sektoru dužnika</a:t>
            </a:r>
            <a:endParaRPr lang="hr-HR" altLang="sr-Latn-RS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E62FADAF-6013-4998-B8FC-79DCAE15FF15}"/>
              </a:ext>
            </a:extLst>
          </p:cNvPr>
          <p:cNvPicPr/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2313" y="1322388"/>
            <a:ext cx="4956175" cy="328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93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4387" y="180000"/>
            <a:ext cx="1505162" cy="526298"/>
          </a:xfrm>
        </p:spPr>
        <p:txBody>
          <a:bodyPr/>
          <a:lstStyle/>
          <a:p>
            <a:r>
              <a:rPr lang="hr-HR" sz="1800" dirty="0"/>
              <a:t>Organigram HNB-a</a:t>
            </a:r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66777-559C-41C4-AEA7-7444B2570E23}" type="slidenum">
              <a:rPr lang="hr-HR" smtClean="0"/>
              <a:t>5</a:t>
            </a:fld>
            <a:endParaRPr lang="hr-HR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630" y="0"/>
            <a:ext cx="6886435" cy="489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88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D517682D-9665-448B-9339-F10F9D0A0467}"/>
              </a:ext>
            </a:extLst>
          </p:cNvPr>
          <p:cNvPicPr/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25575" y="1063625"/>
            <a:ext cx="4962525" cy="3290888"/>
          </a:xfrm>
          <a:prstGeom prst="rect">
            <a:avLst/>
          </a:prstGeom>
        </p:spPr>
      </p:pic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66777-559C-41C4-AEA7-7444B2570E23}" type="slidenum">
              <a:rPr lang="hr-HR" smtClean="0"/>
              <a:t>50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PLATNA BILANCA I TEČAJ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body" sz="quarter" idx="14"/>
          </p:nvPr>
        </p:nvSpPr>
        <p:spPr bwMode="auto">
          <a:xfrm>
            <a:off x="1425575" y="4493543"/>
            <a:ext cx="1868632" cy="140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 sz="2400">
                <a:solidFill>
                  <a:srgbClr val="4D4D4D"/>
                </a:solidFill>
                <a:latin typeface="Life L2" panose="02020602060305020304" pitchFamily="18" charset="-1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D4D4D"/>
                </a:solidFill>
                <a:latin typeface="Life L2" panose="02020602060305020304" pitchFamily="18" charset="-18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>
                <a:solidFill>
                  <a:srgbClr val="4D4D4D"/>
                </a:solidFill>
                <a:latin typeface="Life L2" panose="02020602060305020304" pitchFamily="18" charset="-18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Life L2" panose="02020602060305020304" pitchFamily="18" charset="-18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Izvor: HNB</a:t>
            </a:r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sr-Latn-RS" dirty="0" err="1"/>
              <a:t>Bruto</a:t>
            </a:r>
            <a:r>
              <a:rPr lang="pl-PL" altLang="sr-Latn-RS" dirty="0"/>
              <a:t> </a:t>
            </a:r>
            <a:r>
              <a:rPr lang="pl-PL" altLang="sr-Latn-RS" dirty="0" err="1"/>
              <a:t>inozemni</a:t>
            </a:r>
            <a:r>
              <a:rPr lang="pl-PL" altLang="sr-Latn-RS" dirty="0"/>
              <a:t> dug RH </a:t>
            </a:r>
            <a:r>
              <a:rPr lang="pl-PL" altLang="sr-Latn-RS" dirty="0" err="1"/>
              <a:t>prema</a:t>
            </a:r>
            <a:r>
              <a:rPr lang="pl-PL" altLang="sr-Latn-RS" dirty="0"/>
              <a:t> </a:t>
            </a:r>
            <a:r>
              <a:rPr lang="pl-PL" altLang="sr-Latn-RS" dirty="0" err="1"/>
              <a:t>sektoru</a:t>
            </a:r>
            <a:r>
              <a:rPr lang="pl-PL" altLang="sr-Latn-RS" dirty="0"/>
              <a:t> </a:t>
            </a:r>
            <a:r>
              <a:rPr lang="pl-PL" altLang="sr-Latn-RS" dirty="0" err="1"/>
              <a:t>kreditora</a:t>
            </a:r>
            <a:endParaRPr lang="pl-PL" altLang="sr-Latn-RS" dirty="0"/>
          </a:p>
        </p:txBody>
      </p:sp>
    </p:spTree>
    <p:extLst>
      <p:ext uri="{BB962C8B-B14F-4D97-AF65-F5344CB8AC3E}">
        <p14:creationId xmlns:p14="http://schemas.microsoft.com/office/powerpoint/2010/main" val="141386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66777-559C-41C4-AEA7-7444B2570E23}" type="slidenum">
              <a:rPr lang="hr-HR" smtClean="0"/>
              <a:t>51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PLATNA BILANCA I TEČAJ</a:t>
            </a:r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dirty="0"/>
              <a:t>Projekcija otplate glavnica i kamata</a:t>
            </a:r>
          </a:p>
        </p:txBody>
      </p:sp>
      <p:sp>
        <p:nvSpPr>
          <p:cNvPr id="12" name="Rectangle 7"/>
          <p:cNvSpPr>
            <a:spLocks noGrp="1" noChangeArrowheads="1"/>
          </p:cNvSpPr>
          <p:nvPr>
            <p:ph type="body" idx="16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>
            <a:lvl1pPr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 sz="2400">
                <a:solidFill>
                  <a:srgbClr val="4D4D4D"/>
                </a:solidFill>
                <a:latin typeface="Life L2" panose="02020602060305020304" pitchFamily="18" charset="-1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D4D4D"/>
                </a:solidFill>
                <a:latin typeface="Life L2" panose="02020602060305020304" pitchFamily="18" charset="-18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>
                <a:solidFill>
                  <a:srgbClr val="4D4D4D"/>
                </a:solidFill>
                <a:latin typeface="Life L2" panose="02020602060305020304" pitchFamily="18" charset="-18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Life L2" panose="02020602060305020304" pitchFamily="18" charset="-18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350" b="1" dirty="0">
                <a:solidFill>
                  <a:schemeClr val="tx1"/>
                </a:solidFill>
                <a:latin typeface="+mn-lt"/>
              </a:rPr>
              <a:t>prema sektoru dužnika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body" sz="quarter" idx="14"/>
          </p:nvPr>
        </p:nvSpPr>
        <p:spPr bwMode="auto">
          <a:xfrm>
            <a:off x="5846618" y="2726469"/>
            <a:ext cx="2578408" cy="701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 sz="2400">
                <a:solidFill>
                  <a:srgbClr val="4D4D4D"/>
                </a:solidFill>
                <a:latin typeface="Life L2" panose="02020602060305020304" pitchFamily="18" charset="-1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D4D4D"/>
                </a:solidFill>
                <a:latin typeface="Life L2" panose="02020602060305020304" pitchFamily="18" charset="-18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>
                <a:solidFill>
                  <a:srgbClr val="4D4D4D"/>
                </a:solidFill>
                <a:latin typeface="Life L2" panose="02020602060305020304" pitchFamily="18" charset="-18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Life L2" panose="02020602060305020304" pitchFamily="18" charset="-18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*Podatak za 2022. odnosi se na razdoblje od početka srpnja do kraja prosinca.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Napomene: Prema stanju bruto duga na kraju lipnja 2022. Kašnjenja nisu uključena.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Izvor: HNB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4987F1FF-2173-439F-9752-BF85802F5E9B}"/>
              </a:ext>
            </a:extLst>
          </p:cNvPr>
          <p:cNvPicPr/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0725" y="1412875"/>
            <a:ext cx="4962525" cy="332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35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66777-559C-41C4-AEA7-7444B2570E23}" type="slidenum">
              <a:rPr lang="hr-HR" smtClean="0"/>
              <a:t>52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PLATNA BILANCA I TEČAJ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body" sz="quarter" idx="14"/>
          </p:nvPr>
        </p:nvSpPr>
        <p:spPr bwMode="auto">
          <a:xfrm>
            <a:off x="1549400" y="4671513"/>
            <a:ext cx="2573482" cy="140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 sz="2400">
                <a:solidFill>
                  <a:srgbClr val="4D4D4D"/>
                </a:solidFill>
                <a:latin typeface="Life L2" panose="02020602060305020304" pitchFamily="18" charset="-1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D4D4D"/>
                </a:solidFill>
                <a:latin typeface="Life L2" panose="02020602060305020304" pitchFamily="18" charset="-18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>
                <a:solidFill>
                  <a:srgbClr val="4D4D4D"/>
                </a:solidFill>
                <a:latin typeface="Life L2" panose="02020602060305020304" pitchFamily="18" charset="-18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Life L2" panose="02020602060305020304" pitchFamily="18" charset="-18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Izvor: HNB</a:t>
            </a:r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719138" y="533257"/>
            <a:ext cx="7700962" cy="643253"/>
          </a:xfrm>
        </p:spPr>
        <p:txBody>
          <a:bodyPr/>
          <a:lstStyle/>
          <a:p>
            <a:pPr eaLnBrk="1" hangingPunct="1"/>
            <a:r>
              <a:rPr lang="hr-HR" altLang="sr-Latn-RS" dirty="0"/>
              <a:t>Međunarodne pričuve u </a:t>
            </a:r>
            <a:r>
              <a:rPr lang="hr-HR" altLang="sr-Latn-RS" dirty="0" err="1"/>
              <a:t>EUR</a:t>
            </a:r>
            <a:r>
              <a:rPr lang="hr-HR" altLang="sr-Latn-RS" dirty="0"/>
              <a:t> i u mjesecima uvoza robe i usluga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ADCED54B-851B-48BD-B3C5-86659A212BC9}"/>
              </a:ext>
            </a:extLst>
          </p:cNvPr>
          <p:cNvPicPr/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49400" y="1211263"/>
            <a:ext cx="4962525" cy="329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85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66777-559C-41C4-AEA7-7444B2570E23}" type="slidenum">
              <a:rPr lang="hr-HR" smtClean="0"/>
              <a:t>53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PLATNA BILANCA I TEČAJ</a:t>
            </a:r>
          </a:p>
        </p:txBody>
      </p:sp>
      <p:sp>
        <p:nvSpPr>
          <p:cNvPr id="21" name="Rectangle 9"/>
          <p:cNvSpPr>
            <a:spLocks noGrp="1" noChangeArrowheads="1"/>
          </p:cNvSpPr>
          <p:nvPr>
            <p:ph type="body" sz="quarter" idx="14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 sz="2400">
                <a:solidFill>
                  <a:srgbClr val="4D4D4D"/>
                </a:solidFill>
                <a:latin typeface="Life L2" panose="02020602060305020304" pitchFamily="18" charset="-1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D4D4D"/>
                </a:solidFill>
                <a:latin typeface="Life L2" panose="02020602060305020304" pitchFamily="18" charset="-18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>
                <a:solidFill>
                  <a:srgbClr val="4D4D4D"/>
                </a:solidFill>
                <a:latin typeface="Life L2" panose="02020602060305020304" pitchFamily="18" charset="-18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Life L2" panose="02020602060305020304" pitchFamily="18" charset="-18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Napomena: Otplaćeni inozemni dug uključuje otplate glavnice na osnovi obveznica, dugoročnih trgovinskih kredita i dugoročnih kredita (isključujući obveze prema vlasnički povezanim poduzećima) te ukupnu otplatu kamata (uključujući FISIM), bez otplate kamata s osnove izravnih ulaganja.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Izvor: HNB</a:t>
            </a:r>
            <a:endParaRPr lang="hr-HR" altLang="sr-Latn-RS" sz="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dirty="0"/>
              <a:t>Pokazatelji inozemne zaduženosti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395AEBC8-A6BE-4B43-9647-DFD32FE85102}"/>
              </a:ext>
            </a:extLst>
          </p:cNvPr>
          <p:cNvPicPr/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9138" y="1182053"/>
            <a:ext cx="4962525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85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9"/>
          <p:cNvSpPr txBox="1">
            <a:spLocks noGrp="1" noChangeArrowheads="1"/>
          </p:cNvSpPr>
          <p:nvPr>
            <p:ph type="body" idx="1"/>
          </p:nvPr>
        </p:nvSpPr>
        <p:spPr bwMode="auto">
          <a:prstGeom prst="rect">
            <a:avLst/>
          </a:prstGeom>
          <a:noFill/>
          <a:ln>
            <a:noFill/>
          </a:ln>
          <a:effectLst>
            <a:prstShdw prst="shdw17" dist="17961" dir="13500000">
              <a:srgbClr val="4D4D4D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 sz="2400">
                <a:solidFill>
                  <a:srgbClr val="4D4D4D"/>
                </a:solidFill>
                <a:latin typeface="Life L2" panose="02020602060305020304" pitchFamily="18" charset="-1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D4D4D"/>
                </a:solidFill>
                <a:latin typeface="Life L2" panose="02020602060305020304" pitchFamily="18" charset="-18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>
                <a:solidFill>
                  <a:srgbClr val="4D4D4D"/>
                </a:solidFill>
                <a:latin typeface="Life L2" panose="02020602060305020304" pitchFamily="18" charset="-18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Life L2" panose="02020602060305020304" pitchFamily="18" charset="-18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l-PL" altLang="sr-Latn-RS" sz="1350" b="1" dirty="0">
                <a:solidFill>
                  <a:schemeClr val="tx1"/>
                </a:solidFill>
                <a:latin typeface="+mn-lt"/>
              </a:rPr>
              <a:t>Inozemni dug/Izvoz robe i usluga</a:t>
            </a:r>
            <a:endParaRPr lang="hr-HR" altLang="sr-Latn-RS" sz="135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Text Box 10"/>
          <p:cNvSpPr txBox="1">
            <a:spLocks noGrp="1" noChangeArrowheads="1"/>
          </p:cNvSpPr>
          <p:nvPr>
            <p:ph type="body" sz="quarter" idx="3"/>
          </p:nvPr>
        </p:nvSpPr>
        <p:spPr bwMode="auto">
          <a:prstGeom prst="rect">
            <a:avLst/>
          </a:prstGeom>
          <a:noFill/>
          <a:ln>
            <a:noFill/>
          </a:ln>
          <a:effectLst>
            <a:prstShdw prst="shdw17" dist="17961" dir="13500000">
              <a:srgbClr val="4D4D4D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 sz="2400">
                <a:solidFill>
                  <a:srgbClr val="4D4D4D"/>
                </a:solidFill>
                <a:latin typeface="Life L2" panose="02020602060305020304" pitchFamily="18" charset="-1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D4D4D"/>
                </a:solidFill>
                <a:latin typeface="Life L2" panose="02020602060305020304" pitchFamily="18" charset="-18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>
                <a:solidFill>
                  <a:srgbClr val="4D4D4D"/>
                </a:solidFill>
                <a:latin typeface="Life L2" panose="02020602060305020304" pitchFamily="18" charset="-18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Life L2" panose="02020602060305020304" pitchFamily="18" charset="-18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l-PL" altLang="sr-Latn-RS" sz="1350" b="1" dirty="0">
                <a:solidFill>
                  <a:schemeClr val="tx1"/>
                </a:solidFill>
                <a:latin typeface="+mn-lt"/>
              </a:rPr>
              <a:t>Inozemni dug/BDP</a:t>
            </a:r>
            <a:endParaRPr lang="hr-HR" altLang="sr-Latn-RS" sz="135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66777-559C-41C4-AEA7-7444B2570E23}" type="slidenum">
              <a:rPr lang="hr-HR" smtClean="0"/>
              <a:t>54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PLATNA BILANCA I TEČAJ</a:t>
            </a:r>
          </a:p>
        </p:txBody>
      </p:sp>
      <p:sp>
        <p:nvSpPr>
          <p:cNvPr id="1136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dirty="0"/>
              <a:t>Pokazatelji inozemne zaduženosti po zemljama </a:t>
            </a:r>
            <a:r>
              <a:rPr lang="hr-HR" altLang="sr-Latn-RS"/>
              <a:t>u 2021.</a:t>
            </a:r>
            <a:endParaRPr lang="hr-HR" altLang="sr-Latn-RS" dirty="0"/>
          </a:p>
        </p:txBody>
      </p:sp>
      <p:sp>
        <p:nvSpPr>
          <p:cNvPr id="20" name="Text Box 11"/>
          <p:cNvSpPr txBox="1">
            <a:spLocks noGrp="1" noChangeArrowheads="1"/>
          </p:cNvSpPr>
          <p:nvPr>
            <p:ph type="body" sz="quarter" idx="12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 sz="2400">
                <a:solidFill>
                  <a:srgbClr val="4D4D4D"/>
                </a:solidFill>
                <a:latin typeface="Life L2" panose="02020602060305020304" pitchFamily="18" charset="-1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D4D4D"/>
                </a:solidFill>
                <a:latin typeface="Life L2" panose="02020602060305020304" pitchFamily="18" charset="-18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>
                <a:solidFill>
                  <a:srgbClr val="4D4D4D"/>
                </a:solidFill>
                <a:latin typeface="Life L2" panose="02020602060305020304" pitchFamily="18" charset="-18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Life L2" panose="02020602060305020304" pitchFamily="18" charset="-18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r-HR" altLang="sr-Latn-RS" sz="800" dirty="0">
                <a:solidFill>
                  <a:schemeClr val="tx1"/>
                </a:solidFill>
                <a:latin typeface="+mn-lt"/>
              </a:rPr>
              <a:t>Izvori: </a:t>
            </a:r>
            <a:r>
              <a:rPr lang="hr-HR" altLang="sr-Latn-RS" sz="800" dirty="0" err="1">
                <a:solidFill>
                  <a:schemeClr val="tx1"/>
                </a:solidFill>
                <a:latin typeface="+mn-lt"/>
              </a:rPr>
              <a:t>Eurostat</a:t>
            </a:r>
            <a:r>
              <a:rPr lang="hr-HR" altLang="sr-Latn-RS" sz="800" dirty="0">
                <a:solidFill>
                  <a:schemeClr val="tx1"/>
                </a:solidFill>
                <a:latin typeface="+mn-lt"/>
              </a:rPr>
              <a:t>; HNB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302821A6-7D12-4D57-8C74-C21EE82D6110}"/>
              </a:ext>
            </a:extLst>
          </p:cNvPr>
          <p:cNvPicPr/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25488" y="1516063"/>
            <a:ext cx="3767137" cy="2682875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B2930E60-ED14-4D08-AFC7-037E9AF88EF7}"/>
              </a:ext>
            </a:extLst>
          </p:cNvPr>
          <p:cNvPicPr/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4648200" y="1516063"/>
            <a:ext cx="3767138" cy="268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8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66777-559C-41C4-AEA7-7444B2570E23}" type="slidenum">
              <a:rPr lang="hr-HR" smtClean="0"/>
              <a:t>55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PLATNA BILANCA I TEČAJ</a:t>
            </a:r>
          </a:p>
        </p:txBody>
      </p:sp>
      <p:sp>
        <p:nvSpPr>
          <p:cNvPr id="10" name="Rectangle 18"/>
          <p:cNvSpPr>
            <a:spLocks noGrp="1" noChangeArrowheads="1"/>
          </p:cNvSpPr>
          <p:nvPr>
            <p:ph type="body" sz="quarter" idx="14"/>
          </p:nvPr>
        </p:nvSpPr>
        <p:spPr bwMode="auto">
          <a:xfrm>
            <a:off x="6246668" y="2788079"/>
            <a:ext cx="2059132" cy="280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 sz="2400">
                <a:solidFill>
                  <a:srgbClr val="4D4D4D"/>
                </a:solidFill>
                <a:latin typeface="Life L2" panose="02020602060305020304" pitchFamily="18" charset="-1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D4D4D"/>
                </a:solidFill>
                <a:latin typeface="Life L2" panose="02020602060305020304" pitchFamily="18" charset="-18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>
                <a:solidFill>
                  <a:srgbClr val="4D4D4D"/>
                </a:solidFill>
                <a:latin typeface="Life L2" panose="02020602060305020304" pitchFamily="18" charset="-18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Life L2" panose="02020602060305020304" pitchFamily="18" charset="-18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800" dirty="0">
                <a:solidFill>
                  <a:schemeClr val="tx1"/>
                </a:solidFill>
                <a:latin typeface="+mn-lt"/>
              </a:rPr>
              <a:t>*Preliminarni podaci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800" dirty="0">
                <a:solidFill>
                  <a:schemeClr val="tx1"/>
                </a:solidFill>
                <a:latin typeface="+mn-lt"/>
              </a:rPr>
              <a:t>Izvor: HNB</a:t>
            </a:r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dirty="0"/>
              <a:t>Inozemna izravna ulaganja, obveze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D97BB818-41BE-479E-AF55-A689689A0585}"/>
              </a:ext>
            </a:extLst>
          </p:cNvPr>
          <p:cNvPicPr/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57263" y="1300163"/>
            <a:ext cx="4964112" cy="325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05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66777-559C-41C4-AEA7-7444B2570E23}" type="slidenum">
              <a:rPr lang="hr-HR" smtClean="0"/>
              <a:t>56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PLATNA BILANCA I TEČAJ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quarter" idx="14"/>
          </p:nvPr>
        </p:nvSpPr>
        <p:spPr>
          <a:xfrm>
            <a:off x="5999018" y="2428875"/>
            <a:ext cx="2421082" cy="944722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hr-HR" altLang="sr-Latn-RS" sz="800" dirty="0"/>
              <a:t>* Preliminarni podaci</a:t>
            </a:r>
            <a:endParaRPr lang="pl-PL" altLang="sr-Latn-RS" sz="800" dirty="0"/>
          </a:p>
          <a:p>
            <a:pPr>
              <a:spcBef>
                <a:spcPct val="0"/>
              </a:spcBef>
            </a:pPr>
            <a:r>
              <a:rPr lang="pl-PL" altLang="sr-Latn-RS" sz="800" dirty="0"/>
              <a:t>** Odnosi </a:t>
            </a:r>
            <a:r>
              <a:rPr lang="pl-PL" altLang="sr-Latn-RS" sz="800" dirty="0" err="1"/>
              <a:t>se</a:t>
            </a:r>
            <a:r>
              <a:rPr lang="pl-PL" altLang="sr-Latn-RS" sz="800" dirty="0"/>
              <a:t> na </a:t>
            </a:r>
            <a:r>
              <a:rPr lang="pl-PL" altLang="sr-Latn-RS" sz="800" dirty="0" err="1"/>
              <a:t>nepoznate</a:t>
            </a:r>
            <a:r>
              <a:rPr lang="pl-PL" altLang="sr-Latn-RS" sz="800" dirty="0"/>
              <a:t> </a:t>
            </a:r>
            <a:r>
              <a:rPr lang="pl-PL" altLang="sr-Latn-RS" sz="800" dirty="0" err="1"/>
              <a:t>zemlje</a:t>
            </a:r>
            <a:r>
              <a:rPr lang="pl-PL" altLang="sr-Latn-RS" sz="800" dirty="0"/>
              <a:t> i na </a:t>
            </a:r>
            <a:r>
              <a:rPr lang="pl-PL" altLang="sr-Latn-RS" sz="800" dirty="0" err="1"/>
              <a:t>prilagodbe</a:t>
            </a:r>
            <a:r>
              <a:rPr lang="pl-PL" altLang="sr-Latn-RS" sz="800" dirty="0"/>
              <a:t> na </a:t>
            </a:r>
            <a:r>
              <a:rPr lang="pl-PL" altLang="sr-Latn-RS" sz="800" dirty="0" err="1"/>
              <a:t>ukupnu</a:t>
            </a:r>
            <a:r>
              <a:rPr lang="pl-PL" altLang="sr-Latn-RS" sz="800" dirty="0"/>
              <a:t> </a:t>
            </a:r>
            <a:r>
              <a:rPr lang="pl-PL" altLang="sr-Latn-RS" sz="800" dirty="0" err="1"/>
              <a:t>populaciju</a:t>
            </a:r>
            <a:endParaRPr lang="hr-HR" altLang="sr-Latn-RS" sz="800" dirty="0"/>
          </a:p>
          <a:p>
            <a:pPr>
              <a:spcBef>
                <a:spcPct val="0"/>
              </a:spcBef>
            </a:pPr>
            <a:r>
              <a:rPr lang="hr-HR" altLang="sr-Latn-RS" sz="800" dirty="0"/>
              <a:t>Izvor: HNB</a:t>
            </a:r>
          </a:p>
          <a:p>
            <a:endParaRPr lang="hr-HR" sz="800" dirty="0"/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sr-Latn-RS" dirty="0"/>
              <a:t>Inozemna izravna ulaganja, </a:t>
            </a:r>
            <a:r>
              <a:rPr lang="pl-PL" altLang="sr-Latn-RS" dirty="0" err="1"/>
              <a:t>obveze</a:t>
            </a:r>
            <a:r>
              <a:rPr lang="pl-PL" altLang="sr-Latn-RS" dirty="0"/>
              <a:t> po zemljama porijekla</a:t>
            </a:r>
            <a:endParaRPr lang="hr-HR" altLang="sr-Latn-RS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A68A5A8B-C466-49FC-925A-A7900466C7D9}"/>
              </a:ext>
            </a:extLst>
          </p:cNvPr>
          <p:cNvPicPr/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8325" y="1344613"/>
            <a:ext cx="5334000" cy="296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79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B18AAD3A-C7C3-42BA-9120-03B0C014BF6C}"/>
              </a:ext>
            </a:extLst>
          </p:cNvPr>
          <p:cNvPicPr/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90588" y="1458913"/>
            <a:ext cx="4962525" cy="3094037"/>
          </a:xfrm>
          <a:prstGeom prst="rect">
            <a:avLst/>
          </a:prstGeom>
        </p:spPr>
      </p:pic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66777-559C-41C4-AEA7-7444B2570E23}" type="slidenum">
              <a:rPr lang="hr-HR" smtClean="0"/>
              <a:t>57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PLATNA BILANCA I TEČAJ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body" sz="quarter" idx="14"/>
          </p:nvPr>
        </p:nvSpPr>
        <p:spPr bwMode="auto">
          <a:xfrm>
            <a:off x="6056168" y="2669286"/>
            <a:ext cx="2449657" cy="561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 sz="2400">
                <a:solidFill>
                  <a:srgbClr val="4D4D4D"/>
                </a:solidFill>
                <a:latin typeface="Life L2" panose="02020602060305020304" pitchFamily="18" charset="-1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D4D4D"/>
                </a:solidFill>
                <a:latin typeface="Life L2" panose="02020602060305020304" pitchFamily="18" charset="-18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>
                <a:solidFill>
                  <a:srgbClr val="4D4D4D"/>
                </a:solidFill>
                <a:latin typeface="Life L2" panose="02020602060305020304" pitchFamily="18" charset="-18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Life L2" panose="02020602060305020304" pitchFamily="18" charset="-18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hr-HR" altLang="sr-Latn-RS" sz="800" dirty="0">
                <a:solidFill>
                  <a:schemeClr val="tx1"/>
                </a:solidFill>
                <a:latin typeface="+mn-lt"/>
              </a:rPr>
              <a:t>* Preliminarni podaci</a:t>
            </a:r>
            <a:endParaRPr lang="pl-PL" altLang="sr-Latn-RS" sz="800" dirty="0">
              <a:solidFill>
                <a:schemeClr val="tx1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** Odnosi se na nepoznate zemlje i na prilagodbe na ukupnu populaciju.</a:t>
            </a:r>
            <a:br>
              <a:rPr lang="pl-PL" altLang="sr-Latn-RS" sz="800" dirty="0">
                <a:solidFill>
                  <a:schemeClr val="tx1"/>
                </a:solidFill>
                <a:latin typeface="+mn-lt"/>
              </a:rPr>
            </a:b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Izvor: HNB</a:t>
            </a:r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sr-Latn-RS" dirty="0"/>
              <a:t>Inozemna izravna ulaganja, obveze</a:t>
            </a:r>
            <a:endParaRPr lang="hr-HR" altLang="sr-Latn-RS" dirty="0"/>
          </a:p>
        </p:txBody>
      </p:sp>
      <p:sp>
        <p:nvSpPr>
          <p:cNvPr id="12" name="Text Box 6"/>
          <p:cNvSpPr txBox="1">
            <a:spLocks noGrp="1" noChangeArrowheads="1"/>
          </p:cNvSpPr>
          <p:nvPr>
            <p:ph type="body" idx="16"/>
          </p:nvPr>
        </p:nvSpPr>
        <p:spPr bwMode="auto">
          <a:xfrm>
            <a:off x="720000" y="976924"/>
            <a:ext cx="7700100" cy="233910"/>
          </a:xfrm>
          <a:prstGeom prst="rect">
            <a:avLst/>
          </a:prstGeom>
          <a:noFill/>
          <a:ln>
            <a:noFill/>
          </a:ln>
          <a:effectLst>
            <a:prstShdw prst="shdw17" dist="17961" dir="13500000">
              <a:srgbClr val="4D4D4D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 sz="2400">
                <a:solidFill>
                  <a:srgbClr val="4D4D4D"/>
                </a:solidFill>
                <a:latin typeface="Life L2" panose="02020602060305020304" pitchFamily="18" charset="-1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D4D4D"/>
                </a:solidFill>
                <a:latin typeface="Life L2" panose="02020602060305020304" pitchFamily="18" charset="-18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>
                <a:solidFill>
                  <a:srgbClr val="4D4D4D"/>
                </a:solidFill>
                <a:latin typeface="Life L2" panose="02020602060305020304" pitchFamily="18" charset="-18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Life L2" panose="02020602060305020304" pitchFamily="18" charset="-18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9pPr>
          </a:lstStyle>
          <a:p>
            <a:pPr>
              <a:spcBef>
                <a:spcPct val="50000"/>
              </a:spcBef>
              <a:buClrTx/>
              <a:buSzTx/>
              <a:buNone/>
            </a:pPr>
            <a:r>
              <a:rPr lang="pt-BR" altLang="sr-Latn-RS" sz="1600" dirty="0">
                <a:solidFill>
                  <a:schemeClr val="tx1"/>
                </a:solidFill>
                <a:latin typeface="+mn-lt"/>
              </a:rPr>
              <a:t>1993. - 2021.* (38.879,4 mil. EUR)</a:t>
            </a:r>
            <a:endParaRPr lang="pt-BR" altLang="sr-Latn-RS" sz="16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8529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66777-559C-41C4-AEA7-7444B2570E23}" type="slidenum">
              <a:rPr lang="hr-HR" smtClean="0"/>
              <a:t>58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PLATNA BILANCA I TEČAJ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body" sz="quarter" idx="14"/>
          </p:nvPr>
        </p:nvSpPr>
        <p:spPr bwMode="auto">
          <a:xfrm>
            <a:off x="6048375" y="2778554"/>
            <a:ext cx="2371726" cy="280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 sz="2400">
                <a:solidFill>
                  <a:srgbClr val="4D4D4D"/>
                </a:solidFill>
                <a:latin typeface="Life L2" panose="02020602060305020304" pitchFamily="18" charset="-1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D4D4D"/>
                </a:solidFill>
                <a:latin typeface="Life L2" panose="02020602060305020304" pitchFamily="18" charset="-18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>
                <a:solidFill>
                  <a:srgbClr val="4D4D4D"/>
                </a:solidFill>
                <a:latin typeface="Life L2" panose="02020602060305020304" pitchFamily="18" charset="-18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Life L2" panose="02020602060305020304" pitchFamily="18" charset="-18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hr-HR" altLang="sr-Latn-RS" sz="800" dirty="0">
                <a:solidFill>
                  <a:schemeClr val="tx1"/>
                </a:solidFill>
                <a:latin typeface="+mn-lt"/>
              </a:rPr>
              <a:t>* Preliminarni podaci</a:t>
            </a:r>
            <a:endParaRPr lang="pl-PL" altLang="sr-Latn-RS" sz="800" dirty="0">
              <a:solidFill>
                <a:schemeClr val="tx1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Izvor: HNB</a:t>
            </a:r>
          </a:p>
        </p:txBody>
      </p:sp>
      <p:sp>
        <p:nvSpPr>
          <p:cNvPr id="1218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sr-Latn-RS"/>
              <a:t>Inozemna izravna ulaganja, obveze</a:t>
            </a:r>
            <a:endParaRPr lang="hr-HR" altLang="sr-Latn-RS"/>
          </a:p>
        </p:txBody>
      </p:sp>
      <p:sp>
        <p:nvSpPr>
          <p:cNvPr id="12" name="Text Box 7"/>
          <p:cNvSpPr txBox="1">
            <a:spLocks noGrp="1" noChangeArrowheads="1"/>
          </p:cNvSpPr>
          <p:nvPr>
            <p:ph type="body" idx="16"/>
          </p:nvPr>
        </p:nvSpPr>
        <p:spPr bwMode="auto">
          <a:xfrm>
            <a:off x="720000" y="976924"/>
            <a:ext cx="7700100" cy="233910"/>
          </a:xfrm>
          <a:prstGeom prst="rect">
            <a:avLst/>
          </a:prstGeom>
          <a:noFill/>
          <a:ln>
            <a:noFill/>
          </a:ln>
          <a:effectLst>
            <a:prstShdw prst="shdw17" dist="17961" dir="13500000">
              <a:srgbClr val="4D4D4D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 sz="2400">
                <a:solidFill>
                  <a:srgbClr val="4D4D4D"/>
                </a:solidFill>
                <a:latin typeface="Life L2" panose="02020602060305020304" pitchFamily="18" charset="-1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D4D4D"/>
                </a:solidFill>
                <a:latin typeface="Life L2" panose="02020602060305020304" pitchFamily="18" charset="-18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>
                <a:solidFill>
                  <a:srgbClr val="4D4D4D"/>
                </a:solidFill>
                <a:latin typeface="Life L2" panose="02020602060305020304" pitchFamily="18" charset="-18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Life L2" panose="02020602060305020304" pitchFamily="18" charset="-18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9pPr>
          </a:lstStyle>
          <a:p>
            <a:pPr>
              <a:spcBef>
                <a:spcPct val="50000"/>
              </a:spcBef>
              <a:buClrTx/>
              <a:buSzTx/>
              <a:buNone/>
            </a:pPr>
            <a:r>
              <a:rPr lang="hr-HR" altLang="sr-Latn-RS" sz="1600" dirty="0">
                <a:solidFill>
                  <a:schemeClr val="tx1"/>
                </a:solidFill>
                <a:latin typeface="+mn-lt"/>
              </a:rPr>
              <a:t>2021.* (3.776,5 </a:t>
            </a:r>
            <a:r>
              <a:rPr lang="hr-HR" altLang="sr-Latn-RS" sz="1600" dirty="0" err="1">
                <a:solidFill>
                  <a:schemeClr val="tx1"/>
                </a:solidFill>
                <a:latin typeface="+mn-lt"/>
              </a:rPr>
              <a:t>mil</a:t>
            </a:r>
            <a:r>
              <a:rPr lang="hr-HR" altLang="sr-Latn-RS" sz="1600" dirty="0">
                <a:solidFill>
                  <a:schemeClr val="tx1"/>
                </a:solidFill>
                <a:latin typeface="+mn-lt"/>
              </a:rPr>
              <a:t>. </a:t>
            </a:r>
            <a:r>
              <a:rPr lang="hr-HR" altLang="sr-Latn-RS" sz="1600" dirty="0" err="1">
                <a:solidFill>
                  <a:schemeClr val="tx1"/>
                </a:solidFill>
                <a:latin typeface="+mn-lt"/>
              </a:rPr>
              <a:t>EUR</a:t>
            </a:r>
            <a:r>
              <a:rPr lang="hr-HR" altLang="sr-Latn-RS" sz="1600" dirty="0">
                <a:solidFill>
                  <a:schemeClr val="tx1"/>
                </a:solidFill>
                <a:latin typeface="+mn-lt"/>
              </a:rPr>
              <a:t>) </a:t>
            </a:r>
            <a:endParaRPr lang="pt-BR" altLang="sr-Latn-RS" sz="16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EE527F4-9718-411A-8BF5-12F2D8FB36BC}"/>
              </a:ext>
            </a:extLst>
          </p:cNvPr>
          <p:cNvPicPr/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95338" y="1406525"/>
            <a:ext cx="4886325" cy="338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97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66777-559C-41C4-AEA7-7444B2570E23}" type="slidenum">
              <a:rPr lang="hr-HR" smtClean="0"/>
              <a:t>59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PLATNA BILANCA I TEČAJ</a:t>
            </a:r>
          </a:p>
        </p:txBody>
      </p:sp>
      <p:sp>
        <p:nvSpPr>
          <p:cNvPr id="16" name="Rezervirano mjesto teksta 15"/>
          <p:cNvSpPr>
            <a:spLocks noGrp="1"/>
          </p:cNvSpPr>
          <p:nvPr>
            <p:ph type="body" sz="quarter" idx="14"/>
          </p:nvPr>
        </p:nvSpPr>
        <p:spPr>
          <a:xfrm>
            <a:off x="6513368" y="2673779"/>
            <a:ext cx="1201882" cy="280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hr-HR" altLang="sr-Latn-RS" sz="800" dirty="0"/>
              <a:t>* Preliminarni podaci</a:t>
            </a:r>
            <a:endParaRPr lang="pl-PL" altLang="sr-Latn-RS" sz="800" dirty="0"/>
          </a:p>
          <a:p>
            <a:pPr>
              <a:spcBef>
                <a:spcPct val="0"/>
              </a:spcBef>
            </a:pPr>
            <a:r>
              <a:rPr lang="pl-PL" altLang="sr-Latn-RS" sz="800" dirty="0" err="1"/>
              <a:t>Izvor</a:t>
            </a:r>
            <a:r>
              <a:rPr lang="pl-PL" altLang="sr-Latn-RS" sz="800" dirty="0"/>
              <a:t>: HNB</a:t>
            </a:r>
          </a:p>
        </p:txBody>
      </p:sp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dirty="0"/>
              <a:t>Inozemna izravna ulaganja, obveze</a:t>
            </a:r>
          </a:p>
        </p:txBody>
      </p:sp>
      <p:sp>
        <p:nvSpPr>
          <p:cNvPr id="7" name="Rezervirano mjesto teksta 6"/>
          <p:cNvSpPr>
            <a:spLocks noGrp="1"/>
          </p:cNvSpPr>
          <p:nvPr>
            <p:ph type="body" idx="16"/>
          </p:nvPr>
        </p:nvSpPr>
        <p:spPr/>
        <p:txBody>
          <a:bodyPr>
            <a:normAutofit/>
          </a:bodyPr>
          <a:lstStyle/>
          <a:p>
            <a:r>
              <a:rPr lang="pt-BR" altLang="sr-Latn-RS" dirty="0"/>
              <a:t>1993. - 2021.* (38.879,4 mil. EUR)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27DCD09A-67BF-4004-9F2F-B28765FA92E6}"/>
              </a:ext>
            </a:extLst>
          </p:cNvPr>
          <p:cNvPicPr/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28675" y="1382713"/>
            <a:ext cx="4954588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8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02672" y="2361091"/>
            <a:ext cx="2063691" cy="775597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hr-HR" sz="2800" dirty="0">
                <a:solidFill>
                  <a:schemeClr val="bg1"/>
                </a:solidFill>
              </a:rPr>
              <a:t>Realni sektor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lvl="1">
              <a:lnSpc>
                <a:spcPct val="150000"/>
              </a:lnSpc>
              <a:spcBef>
                <a:spcPts val="800"/>
              </a:spcBef>
            </a:pPr>
            <a:r>
              <a:rPr lang="hr-HR" sz="1600" b="1" dirty="0">
                <a:solidFill>
                  <a:schemeClr val="bg1"/>
                </a:solidFill>
              </a:rPr>
              <a:t>Agregatna ponuda i potražnja</a:t>
            </a:r>
          </a:p>
          <a:p>
            <a:pPr lvl="1">
              <a:lnSpc>
                <a:spcPct val="150000"/>
              </a:lnSpc>
              <a:spcBef>
                <a:spcPts val="800"/>
              </a:spcBef>
            </a:pPr>
            <a:r>
              <a:rPr lang="hr-HR" sz="1600" b="1" dirty="0">
                <a:solidFill>
                  <a:schemeClr val="bg1"/>
                </a:solidFill>
              </a:rPr>
              <a:t>Tržište rada</a:t>
            </a:r>
          </a:p>
          <a:p>
            <a:pPr lvl="1">
              <a:lnSpc>
                <a:spcPct val="150000"/>
              </a:lnSpc>
              <a:spcBef>
                <a:spcPts val="800"/>
              </a:spcBef>
            </a:pPr>
            <a:r>
              <a:rPr lang="hr-HR" sz="1600" b="1" dirty="0">
                <a:solidFill>
                  <a:schemeClr val="bg1"/>
                </a:solidFill>
              </a:rPr>
              <a:t>Cijene</a:t>
            </a:r>
          </a:p>
          <a:p>
            <a:pPr lvl="1">
              <a:lnSpc>
                <a:spcPct val="150000"/>
              </a:lnSpc>
              <a:spcBef>
                <a:spcPts val="800"/>
              </a:spcBef>
            </a:pPr>
            <a:r>
              <a:rPr lang="hr-HR" sz="1600" b="1" dirty="0">
                <a:solidFill>
                  <a:schemeClr val="bg1"/>
                </a:solidFill>
              </a:rPr>
              <a:t>Fiskalna politika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C66777-559C-41C4-AEA7-7444B2570E23}" type="slidenum">
              <a:rPr lang="hr-HR" smtClean="0"/>
              <a:t>6</a:t>
            </a:fld>
            <a:endParaRPr lang="hr-HR"/>
          </a:p>
        </p:txBody>
      </p:sp>
      <p:cxnSp>
        <p:nvCxnSpPr>
          <p:cNvPr id="5" name="Ravni poveznik 4"/>
          <p:cNvCxnSpPr/>
          <p:nvPr/>
        </p:nvCxnSpPr>
        <p:spPr>
          <a:xfrm>
            <a:off x="2718582" y="1653621"/>
            <a:ext cx="0" cy="222906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0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43AB355D-37F9-48B4-B939-C021B2C1FD48}"/>
              </a:ext>
            </a:extLst>
          </p:cNvPr>
          <p:cNvPicPr/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62038" y="1476375"/>
            <a:ext cx="4965700" cy="3200400"/>
          </a:xfrm>
          <a:prstGeom prst="rect">
            <a:avLst/>
          </a:prstGeom>
        </p:spPr>
      </p:pic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66777-559C-41C4-AEA7-7444B2570E23}" type="slidenum">
              <a:rPr lang="hr-HR" smtClean="0"/>
              <a:t>60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PLATNA BILANCA I TEČAJ</a:t>
            </a: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body" sz="quarter" idx="14"/>
          </p:nvPr>
        </p:nvSpPr>
        <p:spPr bwMode="auto">
          <a:xfrm>
            <a:off x="6560993" y="2511854"/>
            <a:ext cx="1859107" cy="280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 sz="2400">
                <a:solidFill>
                  <a:srgbClr val="4D4D4D"/>
                </a:solidFill>
                <a:latin typeface="Life L2" panose="02020602060305020304" pitchFamily="18" charset="-1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D4D4D"/>
                </a:solidFill>
                <a:latin typeface="Life L2" panose="02020602060305020304" pitchFamily="18" charset="-18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>
                <a:solidFill>
                  <a:srgbClr val="4D4D4D"/>
                </a:solidFill>
                <a:latin typeface="Life L2" panose="02020602060305020304" pitchFamily="18" charset="-18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Life L2" panose="02020602060305020304" pitchFamily="18" charset="-18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hr-HR" altLang="sr-Latn-RS" sz="800" dirty="0">
                <a:solidFill>
                  <a:schemeClr val="tx1"/>
                </a:solidFill>
                <a:latin typeface="+mn-lt"/>
              </a:rPr>
              <a:t>* Preliminarni podaci</a:t>
            </a:r>
            <a:endParaRPr lang="pl-PL" altLang="sr-Latn-RS" sz="800" dirty="0">
              <a:solidFill>
                <a:schemeClr val="tx1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Izvor: HNB</a:t>
            </a:r>
          </a:p>
        </p:txBody>
      </p:sp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dirty="0"/>
              <a:t>Inozemna izravna ulaganja, obveze</a:t>
            </a:r>
            <a:endParaRPr lang="hr-HR" altLang="sr-Latn-RS" sz="2100" dirty="0"/>
          </a:p>
        </p:txBody>
      </p:sp>
      <p:sp>
        <p:nvSpPr>
          <p:cNvPr id="13" name="Text Box 5"/>
          <p:cNvSpPr txBox="1">
            <a:spLocks noGrp="1" noChangeArrowheads="1"/>
          </p:cNvSpPr>
          <p:nvPr>
            <p:ph type="body" idx="16"/>
          </p:nvPr>
        </p:nvSpPr>
        <p:spPr bwMode="auto">
          <a:prstGeom prst="rect">
            <a:avLst/>
          </a:prstGeom>
          <a:noFill/>
          <a:ln>
            <a:noFill/>
          </a:ln>
          <a:effectLst>
            <a:prstShdw prst="shdw17" dist="17961" dir="13500000">
              <a:srgbClr val="4D4D4D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 sz="2400">
                <a:solidFill>
                  <a:srgbClr val="4D4D4D"/>
                </a:solidFill>
                <a:latin typeface="Life L2" panose="02020602060305020304" pitchFamily="18" charset="-1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D4D4D"/>
                </a:solidFill>
                <a:latin typeface="Life L2" panose="02020602060305020304" pitchFamily="18" charset="-18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>
                <a:solidFill>
                  <a:srgbClr val="4D4D4D"/>
                </a:solidFill>
                <a:latin typeface="Life L2" panose="02020602060305020304" pitchFamily="18" charset="-18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Life L2" panose="02020602060305020304" pitchFamily="18" charset="-18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9pPr>
          </a:lstStyle>
          <a:p>
            <a:pPr>
              <a:spcBef>
                <a:spcPct val="50000"/>
              </a:spcBef>
              <a:buClrTx/>
              <a:buSzTx/>
              <a:buNone/>
            </a:pPr>
            <a:r>
              <a:rPr lang="pt-BR" altLang="sr-Latn-RS" sz="1600" dirty="0">
                <a:solidFill>
                  <a:schemeClr val="tx1"/>
                </a:solidFill>
                <a:latin typeface="+mn-lt"/>
              </a:rPr>
              <a:t>2021.* (3.776,5 </a:t>
            </a:r>
            <a:r>
              <a:rPr lang="hr-HR" altLang="sr-Latn-RS" sz="1600" dirty="0" err="1">
                <a:solidFill>
                  <a:schemeClr val="tx1"/>
                </a:solidFill>
                <a:latin typeface="+mn-lt"/>
              </a:rPr>
              <a:t>mil</a:t>
            </a:r>
            <a:r>
              <a:rPr lang="hr-HR" altLang="sr-Latn-RS" sz="1600" dirty="0">
                <a:solidFill>
                  <a:schemeClr val="tx1"/>
                </a:solidFill>
                <a:latin typeface="+mn-lt"/>
              </a:rPr>
              <a:t>.</a:t>
            </a:r>
            <a:r>
              <a:rPr lang="pt-BR" altLang="sr-Latn-RS" sz="1600" dirty="0">
                <a:solidFill>
                  <a:schemeClr val="tx1"/>
                </a:solidFill>
                <a:latin typeface="+mn-lt"/>
              </a:rPr>
              <a:t> EUR) </a:t>
            </a:r>
          </a:p>
        </p:txBody>
      </p:sp>
    </p:spTree>
    <p:extLst>
      <p:ext uri="{BB962C8B-B14F-4D97-AF65-F5344CB8AC3E}">
        <p14:creationId xmlns:p14="http://schemas.microsoft.com/office/powerpoint/2010/main" val="269151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hr-HR" altLang="sr-Latn-RS" sz="2800" dirty="0">
                <a:solidFill>
                  <a:schemeClr val="bg1"/>
                </a:solidFill>
              </a:rPr>
              <a:t>Bankovni sustav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idx="1"/>
          </p:nvPr>
        </p:nvSpPr>
        <p:spPr>
          <a:xfrm>
            <a:off x="3107527" y="1755766"/>
            <a:ext cx="5466022" cy="1986249"/>
          </a:xfrm>
        </p:spPr>
        <p:txBody>
          <a:bodyPr/>
          <a:lstStyle/>
          <a:p>
            <a:pPr marL="720725" lvl="1" indent="-263525">
              <a:lnSpc>
                <a:spcPct val="150000"/>
              </a:lnSpc>
              <a:spcBef>
                <a:spcPts val="800"/>
              </a:spcBef>
            </a:pPr>
            <a:r>
              <a:rPr lang="hr-HR" altLang="sr-Latn-RS" sz="1400" b="1" dirty="0">
                <a:solidFill>
                  <a:schemeClr val="bg1"/>
                </a:solidFill>
              </a:rPr>
              <a:t>Veličina, struktura i koncentracija bankovnog sustava</a:t>
            </a:r>
          </a:p>
          <a:p>
            <a:pPr marL="720725" lvl="1" indent="-263525">
              <a:lnSpc>
                <a:spcPct val="150000"/>
              </a:lnSpc>
              <a:spcBef>
                <a:spcPts val="800"/>
              </a:spcBef>
            </a:pPr>
            <a:r>
              <a:rPr lang="hr-HR" altLang="sr-Latn-RS" sz="1400" b="1" dirty="0">
                <a:solidFill>
                  <a:schemeClr val="bg1"/>
                </a:solidFill>
              </a:rPr>
              <a:t>Financijska poluga i adekvatnost kapitala</a:t>
            </a:r>
          </a:p>
          <a:p>
            <a:pPr marL="720725" lvl="1" indent="-263525">
              <a:lnSpc>
                <a:spcPct val="150000"/>
              </a:lnSpc>
              <a:spcBef>
                <a:spcPts val="800"/>
              </a:spcBef>
            </a:pPr>
            <a:r>
              <a:rPr lang="hr-HR" altLang="sr-Latn-RS" sz="1400" b="1" dirty="0">
                <a:solidFill>
                  <a:schemeClr val="bg1"/>
                </a:solidFill>
              </a:rPr>
              <a:t>Profitabilnost</a:t>
            </a:r>
          </a:p>
          <a:p>
            <a:pPr marL="720725" lvl="1" indent="-263525">
              <a:lnSpc>
                <a:spcPct val="150000"/>
              </a:lnSpc>
              <a:spcBef>
                <a:spcPts val="800"/>
              </a:spcBef>
            </a:pPr>
            <a:r>
              <a:rPr lang="hr-HR" altLang="sr-Latn-RS" sz="1400" b="1" dirty="0">
                <a:solidFill>
                  <a:schemeClr val="bg1"/>
                </a:solidFill>
              </a:rPr>
              <a:t>Kvaliteta izloženosti</a:t>
            </a:r>
          </a:p>
          <a:p>
            <a:pPr marL="720725" lvl="1" indent="-263525">
              <a:lnSpc>
                <a:spcPct val="150000"/>
              </a:lnSpc>
              <a:spcBef>
                <a:spcPts val="800"/>
              </a:spcBef>
            </a:pPr>
            <a:r>
              <a:rPr lang="hr-HR" altLang="sr-Latn-RS" sz="1400" b="1" dirty="0">
                <a:solidFill>
                  <a:schemeClr val="bg1"/>
                </a:solidFill>
              </a:rPr>
              <a:t>Sektorska distribucija kredita i depozita</a:t>
            </a:r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C66777-559C-41C4-AEA7-7444B2570E23}" type="slidenum">
              <a:rPr lang="hr-HR" smtClean="0"/>
              <a:t>61</a:t>
            </a:fld>
            <a:endParaRPr lang="hr-HR"/>
          </a:p>
        </p:txBody>
      </p:sp>
      <p:cxnSp>
        <p:nvCxnSpPr>
          <p:cNvPr id="7" name="Ravni poveznik 6"/>
          <p:cNvCxnSpPr/>
          <p:nvPr/>
        </p:nvCxnSpPr>
        <p:spPr>
          <a:xfrm>
            <a:off x="2718582" y="1653621"/>
            <a:ext cx="0" cy="222906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555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66777-559C-41C4-AEA7-7444B2570E23}" type="slidenum">
              <a:rPr lang="hr-HR" smtClean="0"/>
              <a:t>62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/>
              <a:t>BANKOVNI SUSTAV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body" sz="quarter" idx="14"/>
          </p:nvPr>
        </p:nvSpPr>
        <p:spPr bwMode="auto">
          <a:xfrm>
            <a:off x="5846618" y="2726469"/>
            <a:ext cx="2578408" cy="701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 sz="2400">
                <a:solidFill>
                  <a:srgbClr val="4D4D4D"/>
                </a:solidFill>
                <a:latin typeface="Life L2" panose="02020602060305020304" pitchFamily="18" charset="-1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D4D4D"/>
                </a:solidFill>
                <a:latin typeface="Life L2" panose="02020602060305020304" pitchFamily="18" charset="-18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>
                <a:solidFill>
                  <a:srgbClr val="4D4D4D"/>
                </a:solidFill>
                <a:latin typeface="Life L2" panose="02020602060305020304" pitchFamily="18" charset="-18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Life L2" panose="02020602060305020304" pitchFamily="18" charset="-18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* Revidirana nekonsolidirana izvješća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pl-PL" altLang="sr-Latn-RS" sz="800" dirty="0" err="1">
                <a:solidFill>
                  <a:schemeClr val="tx1"/>
                </a:solidFill>
                <a:latin typeface="+mn-lt"/>
              </a:rPr>
              <a:t>Napomena</a:t>
            </a: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: </a:t>
            </a:r>
            <a:r>
              <a:rPr lang="pl-PL" altLang="sr-Latn-RS" sz="800" dirty="0" err="1">
                <a:solidFill>
                  <a:schemeClr val="tx1"/>
                </a:solidFill>
                <a:latin typeface="+mn-lt"/>
              </a:rPr>
              <a:t>Podaci</a:t>
            </a: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 </a:t>
            </a:r>
            <a:r>
              <a:rPr lang="pl-PL" altLang="sr-Latn-RS" sz="800" dirty="0" err="1">
                <a:solidFill>
                  <a:schemeClr val="tx1"/>
                </a:solidFill>
                <a:latin typeface="+mn-lt"/>
              </a:rPr>
              <a:t>se</a:t>
            </a: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 </a:t>
            </a:r>
            <a:r>
              <a:rPr lang="pl-PL" altLang="sr-Latn-RS" sz="800" dirty="0" err="1">
                <a:solidFill>
                  <a:schemeClr val="tx1"/>
                </a:solidFill>
                <a:latin typeface="+mn-lt"/>
              </a:rPr>
              <a:t>odnose</a:t>
            </a: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 na </a:t>
            </a:r>
            <a:r>
              <a:rPr lang="pl-PL" altLang="sr-Latn-RS" sz="800" dirty="0" err="1">
                <a:solidFill>
                  <a:schemeClr val="tx1"/>
                </a:solidFill>
                <a:latin typeface="+mn-lt"/>
              </a:rPr>
              <a:t>nekonsolidirana</a:t>
            </a: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 </a:t>
            </a:r>
            <a:r>
              <a:rPr lang="pl-PL" altLang="sr-Latn-RS" sz="800" dirty="0" err="1">
                <a:solidFill>
                  <a:schemeClr val="tx1"/>
                </a:solidFill>
                <a:latin typeface="+mn-lt"/>
              </a:rPr>
              <a:t>privremena</a:t>
            </a: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 </a:t>
            </a:r>
            <a:r>
              <a:rPr lang="pl-PL" altLang="sr-Latn-RS" sz="800" dirty="0" err="1">
                <a:solidFill>
                  <a:schemeClr val="tx1"/>
                </a:solidFill>
                <a:latin typeface="+mn-lt"/>
              </a:rPr>
              <a:t>izvješća</a:t>
            </a: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, a </a:t>
            </a:r>
            <a:r>
              <a:rPr lang="pl-PL" altLang="sr-Latn-RS" sz="800" dirty="0" err="1">
                <a:solidFill>
                  <a:schemeClr val="tx1"/>
                </a:solidFill>
                <a:latin typeface="+mn-lt"/>
              </a:rPr>
              <a:t>podaci</a:t>
            </a: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 </a:t>
            </a:r>
            <a:r>
              <a:rPr lang="pl-PL" altLang="sr-Latn-RS" sz="800" dirty="0" err="1">
                <a:solidFill>
                  <a:schemeClr val="tx1"/>
                </a:solidFill>
                <a:latin typeface="+mn-lt"/>
              </a:rPr>
              <a:t>označeni</a:t>
            </a: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 </a:t>
            </a:r>
            <a:r>
              <a:rPr lang="pl-PL" altLang="sr-Latn-RS" sz="800" dirty="0" err="1">
                <a:solidFill>
                  <a:schemeClr val="tx1"/>
                </a:solidFill>
                <a:latin typeface="+mn-lt"/>
              </a:rPr>
              <a:t>zvjezdicom</a:t>
            </a: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 na </a:t>
            </a:r>
            <a:r>
              <a:rPr lang="pl-PL" altLang="sr-Latn-RS" sz="800" dirty="0" err="1">
                <a:solidFill>
                  <a:schemeClr val="tx1"/>
                </a:solidFill>
                <a:latin typeface="+mn-lt"/>
              </a:rPr>
              <a:t>revidirana</a:t>
            </a: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 </a:t>
            </a:r>
            <a:r>
              <a:rPr lang="pl-PL" altLang="sr-Latn-RS" sz="800" dirty="0" err="1">
                <a:solidFill>
                  <a:schemeClr val="tx1"/>
                </a:solidFill>
                <a:latin typeface="+mn-lt"/>
              </a:rPr>
              <a:t>nekonsolidirana</a:t>
            </a: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 </a:t>
            </a:r>
            <a:r>
              <a:rPr lang="pl-PL" altLang="sr-Latn-RS" sz="800" dirty="0" err="1">
                <a:solidFill>
                  <a:schemeClr val="tx1"/>
                </a:solidFill>
                <a:latin typeface="+mn-lt"/>
              </a:rPr>
              <a:t>izvješća</a:t>
            </a: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Izvor: HNB</a:t>
            </a:r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dirty="0"/>
              <a:t>Ukupna imovina kreditnih institucija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C16EB614-DE12-4AF5-99D1-0A03C0A48C54}"/>
              </a:ext>
            </a:extLst>
          </p:cNvPr>
          <p:cNvPicPr/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9138" y="1250211"/>
            <a:ext cx="4962525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52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E7923E32-D35B-44AB-B7DD-CB22011749ED}"/>
              </a:ext>
            </a:extLst>
          </p:cNvPr>
          <p:cNvPicPr/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83332" y="1104736"/>
            <a:ext cx="4962525" cy="3228975"/>
          </a:xfrm>
          <a:prstGeom prst="rect">
            <a:avLst/>
          </a:prstGeom>
        </p:spPr>
      </p:pic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66777-559C-41C4-AEA7-7444B2570E23}" type="slidenum">
              <a:rPr lang="hr-HR" smtClean="0"/>
              <a:t>63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BANKOVNI SUSTAV</a:t>
            </a: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body" sz="quarter" idx="14"/>
          </p:nvPr>
        </p:nvSpPr>
        <p:spPr bwMode="auto">
          <a:xfrm>
            <a:off x="1387161" y="4443204"/>
            <a:ext cx="1673534" cy="140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b" anchorCtr="0">
            <a:spAutoFit/>
          </a:bodyPr>
          <a:lstStyle>
            <a:lvl1pPr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 sz="2400">
                <a:solidFill>
                  <a:srgbClr val="4D4D4D"/>
                </a:solidFill>
                <a:latin typeface="Life L2" panose="02020602060305020304" pitchFamily="18" charset="-1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D4D4D"/>
                </a:solidFill>
                <a:latin typeface="Life L2" panose="02020602060305020304" pitchFamily="18" charset="-18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>
                <a:solidFill>
                  <a:srgbClr val="4D4D4D"/>
                </a:solidFill>
                <a:latin typeface="Life L2" panose="02020602060305020304" pitchFamily="18" charset="-18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Life L2" panose="02020602060305020304" pitchFamily="18" charset="-18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sr-Latn-RS" sz="800" dirty="0" err="1">
                <a:solidFill>
                  <a:schemeClr val="tx1"/>
                </a:solidFill>
                <a:latin typeface="+mn-lt"/>
              </a:rPr>
              <a:t>Izvor</a:t>
            </a: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: HNB</a:t>
            </a:r>
          </a:p>
        </p:txBody>
      </p:sp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dirty="0"/>
              <a:t>Broj kreditnih institucija</a:t>
            </a:r>
          </a:p>
        </p:txBody>
      </p:sp>
    </p:spTree>
    <p:extLst>
      <p:ext uri="{BB962C8B-B14F-4D97-AF65-F5344CB8AC3E}">
        <p14:creationId xmlns:p14="http://schemas.microsoft.com/office/powerpoint/2010/main" val="350405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66777-559C-41C4-AEA7-7444B2570E23}" type="slidenum">
              <a:rPr lang="hr-HR" smtClean="0"/>
              <a:t>64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BANKOVNI SUSTAV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body" sz="quarter" idx="14"/>
          </p:nvPr>
        </p:nvSpPr>
        <p:spPr bwMode="auto">
          <a:xfrm>
            <a:off x="5846618" y="2732336"/>
            <a:ext cx="2578408" cy="690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 sz="2400">
                <a:solidFill>
                  <a:srgbClr val="4D4D4D"/>
                </a:solidFill>
                <a:latin typeface="Life L2" panose="02020602060305020304" pitchFamily="18" charset="-1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D4D4D"/>
                </a:solidFill>
                <a:latin typeface="Life L2" panose="02020602060305020304" pitchFamily="18" charset="-18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>
                <a:solidFill>
                  <a:srgbClr val="4D4D4D"/>
                </a:solidFill>
                <a:latin typeface="Life L2" panose="02020602060305020304" pitchFamily="18" charset="-18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Life L2" panose="02020602060305020304" pitchFamily="18" charset="-18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* Revidirana nekonsolidirana izvješća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pl-PL" altLang="sr-Latn-RS" sz="800" dirty="0" err="1">
                <a:solidFill>
                  <a:schemeClr val="tx1"/>
                </a:solidFill>
                <a:latin typeface="+mn-lt"/>
              </a:rPr>
              <a:t>Napomena</a:t>
            </a: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: </a:t>
            </a:r>
            <a:r>
              <a:rPr lang="pl-PL" altLang="sr-Latn-RS" sz="800" dirty="0" err="1">
                <a:solidFill>
                  <a:schemeClr val="tx1"/>
                </a:solidFill>
                <a:latin typeface="+mn-lt"/>
              </a:rPr>
              <a:t>Podaci</a:t>
            </a: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 </a:t>
            </a:r>
            <a:r>
              <a:rPr lang="pl-PL" altLang="sr-Latn-RS" sz="800" dirty="0" err="1">
                <a:solidFill>
                  <a:schemeClr val="tx1"/>
                </a:solidFill>
                <a:latin typeface="+mn-lt"/>
              </a:rPr>
              <a:t>se</a:t>
            </a: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 </a:t>
            </a:r>
            <a:r>
              <a:rPr lang="pl-PL" altLang="sr-Latn-RS" sz="800" dirty="0" err="1">
                <a:solidFill>
                  <a:schemeClr val="tx1"/>
                </a:solidFill>
                <a:latin typeface="+mn-lt"/>
              </a:rPr>
              <a:t>odnose</a:t>
            </a: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 na </a:t>
            </a:r>
            <a:r>
              <a:rPr lang="pl-PL" altLang="sr-Latn-RS" sz="800" dirty="0" err="1">
                <a:solidFill>
                  <a:schemeClr val="tx1"/>
                </a:solidFill>
                <a:latin typeface="+mn-lt"/>
              </a:rPr>
              <a:t>nekonsolidirana</a:t>
            </a: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 </a:t>
            </a:r>
            <a:r>
              <a:rPr lang="pl-PL" altLang="sr-Latn-RS" sz="800" dirty="0" err="1">
                <a:solidFill>
                  <a:schemeClr val="tx1"/>
                </a:solidFill>
                <a:latin typeface="+mn-lt"/>
              </a:rPr>
              <a:t>privremena</a:t>
            </a: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 </a:t>
            </a:r>
            <a:r>
              <a:rPr lang="pl-PL" altLang="sr-Latn-RS" sz="800" dirty="0" err="1">
                <a:solidFill>
                  <a:schemeClr val="tx1"/>
                </a:solidFill>
                <a:latin typeface="+mn-lt"/>
              </a:rPr>
              <a:t>izvješća</a:t>
            </a: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, a </a:t>
            </a:r>
            <a:r>
              <a:rPr lang="pl-PL" altLang="sr-Latn-RS" sz="800" dirty="0" err="1">
                <a:solidFill>
                  <a:schemeClr val="tx1"/>
                </a:solidFill>
                <a:latin typeface="+mn-lt"/>
              </a:rPr>
              <a:t>podaci</a:t>
            </a: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 </a:t>
            </a:r>
            <a:r>
              <a:rPr lang="pl-PL" altLang="sr-Latn-RS" sz="800" dirty="0" err="1">
                <a:solidFill>
                  <a:schemeClr val="tx1"/>
                </a:solidFill>
                <a:latin typeface="+mn-lt"/>
              </a:rPr>
              <a:t>označeni</a:t>
            </a: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 </a:t>
            </a:r>
            <a:r>
              <a:rPr lang="pl-PL" altLang="sr-Latn-RS" sz="800" dirty="0" err="1">
                <a:solidFill>
                  <a:schemeClr val="tx1"/>
                </a:solidFill>
                <a:latin typeface="+mn-lt"/>
              </a:rPr>
              <a:t>zvjezdicom</a:t>
            </a: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 na </a:t>
            </a:r>
            <a:r>
              <a:rPr lang="pl-PL" altLang="sr-Latn-RS" sz="800" dirty="0" err="1">
                <a:solidFill>
                  <a:schemeClr val="tx1"/>
                </a:solidFill>
                <a:latin typeface="+mn-lt"/>
              </a:rPr>
              <a:t>revidirana</a:t>
            </a: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 </a:t>
            </a:r>
            <a:r>
              <a:rPr lang="pl-PL" altLang="sr-Latn-RS" sz="800" dirty="0" err="1">
                <a:solidFill>
                  <a:schemeClr val="tx1"/>
                </a:solidFill>
                <a:latin typeface="+mn-lt"/>
              </a:rPr>
              <a:t>nekonsolidirana</a:t>
            </a: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 </a:t>
            </a:r>
            <a:r>
              <a:rPr lang="pl-PL" altLang="sr-Latn-RS" sz="800" dirty="0" err="1">
                <a:solidFill>
                  <a:schemeClr val="tx1"/>
                </a:solidFill>
                <a:latin typeface="+mn-lt"/>
              </a:rPr>
              <a:t>izvješća</a:t>
            </a: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Izvor: HNB</a:t>
            </a:r>
          </a:p>
        </p:txBody>
      </p:sp>
      <p:sp>
        <p:nvSpPr>
          <p:cNvPr id="134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dirty="0"/>
              <a:t>Vlasnička struktura kreditnih institucija</a:t>
            </a:r>
          </a:p>
        </p:txBody>
      </p:sp>
      <p:sp>
        <p:nvSpPr>
          <p:cNvPr id="7" name="Rezervirano mjesto teksta 6"/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r>
              <a:rPr lang="hr-HR" dirty="0"/>
              <a:t>Broj kreditnih institucija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E6A0E9EF-4B7C-491A-8E27-51847F252DB7}"/>
              </a:ext>
            </a:extLst>
          </p:cNvPr>
          <p:cNvPicPr/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14552" y="1422400"/>
            <a:ext cx="4661338" cy="330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95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66777-559C-41C4-AEA7-7444B2570E23}" type="slidenum">
              <a:rPr lang="hr-HR" smtClean="0"/>
              <a:t>65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BANKOVNI SUSTAV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body" sz="quarter" idx="14"/>
          </p:nvPr>
        </p:nvSpPr>
        <p:spPr bwMode="auto">
          <a:xfrm>
            <a:off x="5846618" y="2732336"/>
            <a:ext cx="2578408" cy="690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 sz="2400">
                <a:solidFill>
                  <a:srgbClr val="4D4D4D"/>
                </a:solidFill>
                <a:latin typeface="Life L2" panose="02020602060305020304" pitchFamily="18" charset="-1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D4D4D"/>
                </a:solidFill>
                <a:latin typeface="Life L2" panose="02020602060305020304" pitchFamily="18" charset="-18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>
                <a:solidFill>
                  <a:srgbClr val="4D4D4D"/>
                </a:solidFill>
                <a:latin typeface="Life L2" panose="02020602060305020304" pitchFamily="18" charset="-18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Life L2" panose="02020602060305020304" pitchFamily="18" charset="-18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* Revidirana nekonsolidirana izvješća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pl-PL" altLang="sr-Latn-RS" sz="800" dirty="0" err="1">
                <a:solidFill>
                  <a:schemeClr val="tx1"/>
                </a:solidFill>
                <a:latin typeface="+mn-lt"/>
              </a:rPr>
              <a:t>Napomena</a:t>
            </a: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: </a:t>
            </a:r>
            <a:r>
              <a:rPr lang="pl-PL" altLang="sr-Latn-RS" sz="800" dirty="0" err="1">
                <a:solidFill>
                  <a:schemeClr val="tx1"/>
                </a:solidFill>
                <a:latin typeface="+mn-lt"/>
              </a:rPr>
              <a:t>Podaci</a:t>
            </a: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 </a:t>
            </a:r>
            <a:r>
              <a:rPr lang="pl-PL" altLang="sr-Latn-RS" sz="800" dirty="0" err="1">
                <a:solidFill>
                  <a:schemeClr val="tx1"/>
                </a:solidFill>
                <a:latin typeface="+mn-lt"/>
              </a:rPr>
              <a:t>se</a:t>
            </a: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 </a:t>
            </a:r>
            <a:r>
              <a:rPr lang="pl-PL" altLang="sr-Latn-RS" sz="800" dirty="0" err="1">
                <a:solidFill>
                  <a:schemeClr val="tx1"/>
                </a:solidFill>
                <a:latin typeface="+mn-lt"/>
              </a:rPr>
              <a:t>odnose</a:t>
            </a: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 na </a:t>
            </a:r>
            <a:r>
              <a:rPr lang="pl-PL" altLang="sr-Latn-RS" sz="800" dirty="0" err="1">
                <a:solidFill>
                  <a:schemeClr val="tx1"/>
                </a:solidFill>
                <a:latin typeface="+mn-lt"/>
              </a:rPr>
              <a:t>nekonsolidirana</a:t>
            </a: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 </a:t>
            </a:r>
            <a:r>
              <a:rPr lang="pl-PL" altLang="sr-Latn-RS" sz="800" dirty="0" err="1">
                <a:solidFill>
                  <a:schemeClr val="tx1"/>
                </a:solidFill>
                <a:latin typeface="+mn-lt"/>
              </a:rPr>
              <a:t>privremena</a:t>
            </a: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 </a:t>
            </a:r>
            <a:r>
              <a:rPr lang="pl-PL" altLang="sr-Latn-RS" sz="800" dirty="0" err="1">
                <a:solidFill>
                  <a:schemeClr val="tx1"/>
                </a:solidFill>
                <a:latin typeface="+mn-lt"/>
              </a:rPr>
              <a:t>izvješća</a:t>
            </a: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, a </a:t>
            </a:r>
            <a:r>
              <a:rPr lang="pl-PL" altLang="sr-Latn-RS" sz="800" dirty="0" err="1">
                <a:solidFill>
                  <a:schemeClr val="tx1"/>
                </a:solidFill>
                <a:latin typeface="+mn-lt"/>
              </a:rPr>
              <a:t>podaci</a:t>
            </a: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 </a:t>
            </a:r>
            <a:r>
              <a:rPr lang="pl-PL" altLang="sr-Latn-RS" sz="800" dirty="0" err="1">
                <a:solidFill>
                  <a:schemeClr val="tx1"/>
                </a:solidFill>
                <a:latin typeface="+mn-lt"/>
              </a:rPr>
              <a:t>označeni</a:t>
            </a: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 </a:t>
            </a:r>
            <a:r>
              <a:rPr lang="pl-PL" altLang="sr-Latn-RS" sz="800" dirty="0" err="1">
                <a:solidFill>
                  <a:schemeClr val="tx1"/>
                </a:solidFill>
                <a:latin typeface="+mn-lt"/>
              </a:rPr>
              <a:t>zvjezdicom</a:t>
            </a: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 na </a:t>
            </a:r>
            <a:r>
              <a:rPr lang="pl-PL" altLang="sr-Latn-RS" sz="800" dirty="0" err="1">
                <a:solidFill>
                  <a:schemeClr val="tx1"/>
                </a:solidFill>
                <a:latin typeface="+mn-lt"/>
              </a:rPr>
              <a:t>revidirana</a:t>
            </a: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 </a:t>
            </a:r>
            <a:r>
              <a:rPr lang="pl-PL" altLang="sr-Latn-RS" sz="800" dirty="0" err="1">
                <a:solidFill>
                  <a:schemeClr val="tx1"/>
                </a:solidFill>
                <a:latin typeface="+mn-lt"/>
              </a:rPr>
              <a:t>nekonsolidirana</a:t>
            </a: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 </a:t>
            </a:r>
            <a:r>
              <a:rPr lang="pl-PL" altLang="sr-Latn-RS" sz="800" dirty="0" err="1">
                <a:solidFill>
                  <a:schemeClr val="tx1"/>
                </a:solidFill>
                <a:latin typeface="+mn-lt"/>
              </a:rPr>
              <a:t>izvješća</a:t>
            </a: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Izvor: HNB</a:t>
            </a:r>
          </a:p>
        </p:txBody>
      </p:sp>
      <p:sp>
        <p:nvSpPr>
          <p:cNvPr id="134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dirty="0"/>
              <a:t>Vlasnička struktura kreditnih institucija</a:t>
            </a:r>
          </a:p>
        </p:txBody>
      </p:sp>
      <p:sp>
        <p:nvSpPr>
          <p:cNvPr id="7" name="Rezervirano mjesto teksta 6"/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r>
              <a:rPr lang="hr-HR" dirty="0"/>
              <a:t>Udio imovine kreditnih institucija u ukupnoj imovini kreditnih institucija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4485F8A4-B571-424F-AFFA-08A874CE5FAF}"/>
              </a:ext>
            </a:extLst>
          </p:cNvPr>
          <p:cNvPicPr/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0725" y="1446213"/>
            <a:ext cx="4962525" cy="324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2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66777-559C-41C4-AEA7-7444B2570E23}" type="slidenum">
              <a:rPr lang="hr-HR" smtClean="0"/>
              <a:t>66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BANKOVNI SUSTAV</a:t>
            </a:r>
          </a:p>
        </p:txBody>
      </p:sp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dirty="0"/>
              <a:t>Pokazatelji koncentracije imovine kreditnih institucija</a:t>
            </a:r>
          </a:p>
        </p:txBody>
      </p:sp>
      <p:sp>
        <p:nvSpPr>
          <p:cNvPr id="16" name="Rectangle 6"/>
          <p:cNvSpPr>
            <a:spLocks noGrp="1" noChangeArrowheads="1"/>
          </p:cNvSpPr>
          <p:nvPr>
            <p:ph type="body" sz="quarter" idx="14"/>
          </p:nvPr>
        </p:nvSpPr>
        <p:spPr bwMode="auto">
          <a:xfrm>
            <a:off x="5846618" y="2732336"/>
            <a:ext cx="2578408" cy="690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 sz="2400">
                <a:solidFill>
                  <a:srgbClr val="4D4D4D"/>
                </a:solidFill>
                <a:latin typeface="Life L2" panose="02020602060305020304" pitchFamily="18" charset="-1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D4D4D"/>
                </a:solidFill>
                <a:latin typeface="Life L2" panose="02020602060305020304" pitchFamily="18" charset="-18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>
                <a:solidFill>
                  <a:srgbClr val="4D4D4D"/>
                </a:solidFill>
                <a:latin typeface="Life L2" panose="02020602060305020304" pitchFamily="18" charset="-18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Life L2" panose="02020602060305020304" pitchFamily="18" charset="-18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* Revidirana nekonsolidirana izvješća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pl-PL" altLang="sr-Latn-RS" sz="800" dirty="0" err="1">
                <a:solidFill>
                  <a:schemeClr val="tx1"/>
                </a:solidFill>
                <a:latin typeface="+mn-lt"/>
              </a:rPr>
              <a:t>Napomena</a:t>
            </a: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: </a:t>
            </a:r>
            <a:r>
              <a:rPr lang="pl-PL" altLang="sr-Latn-RS" sz="800" dirty="0" err="1">
                <a:solidFill>
                  <a:schemeClr val="tx1"/>
                </a:solidFill>
                <a:latin typeface="+mn-lt"/>
              </a:rPr>
              <a:t>Podaci</a:t>
            </a: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 </a:t>
            </a:r>
            <a:r>
              <a:rPr lang="pl-PL" altLang="sr-Latn-RS" sz="800" dirty="0" err="1">
                <a:solidFill>
                  <a:schemeClr val="tx1"/>
                </a:solidFill>
                <a:latin typeface="+mn-lt"/>
              </a:rPr>
              <a:t>se</a:t>
            </a: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 </a:t>
            </a:r>
            <a:r>
              <a:rPr lang="pl-PL" altLang="sr-Latn-RS" sz="800" dirty="0" err="1">
                <a:solidFill>
                  <a:schemeClr val="tx1"/>
                </a:solidFill>
                <a:latin typeface="+mn-lt"/>
              </a:rPr>
              <a:t>odnose</a:t>
            </a: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 na </a:t>
            </a:r>
            <a:r>
              <a:rPr lang="pl-PL" altLang="sr-Latn-RS" sz="800" dirty="0" err="1">
                <a:solidFill>
                  <a:schemeClr val="tx1"/>
                </a:solidFill>
                <a:latin typeface="+mn-lt"/>
              </a:rPr>
              <a:t>nekonsolidirana</a:t>
            </a: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 </a:t>
            </a:r>
            <a:r>
              <a:rPr lang="pl-PL" altLang="sr-Latn-RS" sz="800" dirty="0" err="1">
                <a:solidFill>
                  <a:schemeClr val="tx1"/>
                </a:solidFill>
                <a:latin typeface="+mn-lt"/>
              </a:rPr>
              <a:t>privremena</a:t>
            </a: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 </a:t>
            </a:r>
            <a:r>
              <a:rPr lang="pl-PL" altLang="sr-Latn-RS" sz="800" dirty="0" err="1">
                <a:solidFill>
                  <a:schemeClr val="tx1"/>
                </a:solidFill>
                <a:latin typeface="+mn-lt"/>
              </a:rPr>
              <a:t>izvješća</a:t>
            </a: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, a </a:t>
            </a:r>
            <a:r>
              <a:rPr lang="pl-PL" altLang="sr-Latn-RS" sz="800" dirty="0" err="1">
                <a:solidFill>
                  <a:schemeClr val="tx1"/>
                </a:solidFill>
                <a:latin typeface="+mn-lt"/>
              </a:rPr>
              <a:t>podaci</a:t>
            </a: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 </a:t>
            </a:r>
            <a:r>
              <a:rPr lang="pl-PL" altLang="sr-Latn-RS" sz="800" dirty="0" err="1">
                <a:solidFill>
                  <a:schemeClr val="tx1"/>
                </a:solidFill>
                <a:latin typeface="+mn-lt"/>
              </a:rPr>
              <a:t>označeni</a:t>
            </a: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 </a:t>
            </a:r>
            <a:r>
              <a:rPr lang="pl-PL" altLang="sr-Latn-RS" sz="800" dirty="0" err="1">
                <a:solidFill>
                  <a:schemeClr val="tx1"/>
                </a:solidFill>
                <a:latin typeface="+mn-lt"/>
              </a:rPr>
              <a:t>zvjezdicom</a:t>
            </a: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 na </a:t>
            </a:r>
            <a:r>
              <a:rPr lang="pl-PL" altLang="sr-Latn-RS" sz="800" dirty="0" err="1">
                <a:solidFill>
                  <a:schemeClr val="tx1"/>
                </a:solidFill>
                <a:latin typeface="+mn-lt"/>
              </a:rPr>
              <a:t>revidirana</a:t>
            </a: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 </a:t>
            </a:r>
            <a:r>
              <a:rPr lang="pl-PL" altLang="sr-Latn-RS" sz="800" dirty="0" err="1">
                <a:solidFill>
                  <a:schemeClr val="tx1"/>
                </a:solidFill>
                <a:latin typeface="+mn-lt"/>
              </a:rPr>
              <a:t>nekonsolidirana</a:t>
            </a: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 </a:t>
            </a:r>
            <a:r>
              <a:rPr lang="pl-PL" altLang="sr-Latn-RS" sz="800" dirty="0" err="1">
                <a:solidFill>
                  <a:schemeClr val="tx1"/>
                </a:solidFill>
                <a:latin typeface="+mn-lt"/>
              </a:rPr>
              <a:t>izvješća</a:t>
            </a: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Izvor: HNB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ADD3B40D-36C8-4F4B-8632-E8F38B9C4912}"/>
              </a:ext>
            </a:extLst>
          </p:cNvPr>
          <p:cNvPicPr/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2200" y="1159860"/>
            <a:ext cx="4965700" cy="324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19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6825AA2F-F3EA-43B2-B06A-C9027645B4CF}"/>
              </a:ext>
            </a:extLst>
          </p:cNvPr>
          <p:cNvPicPr/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72636" y="1071772"/>
            <a:ext cx="4962525" cy="3243263"/>
          </a:xfrm>
          <a:prstGeom prst="rect">
            <a:avLst/>
          </a:prstGeom>
        </p:spPr>
      </p:pic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66777-559C-41C4-AEA7-7444B2570E23}" type="slidenum">
              <a:rPr lang="hr-HR" smtClean="0"/>
              <a:t>67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BANKOVNI SUSTAV</a:t>
            </a:r>
          </a:p>
        </p:txBody>
      </p:sp>
      <p:sp>
        <p:nvSpPr>
          <p:cNvPr id="16" name="Rectangle 6"/>
          <p:cNvSpPr>
            <a:spLocks noGrp="1" noChangeArrowheads="1"/>
          </p:cNvSpPr>
          <p:nvPr>
            <p:ph type="body" sz="quarter" idx="14"/>
          </p:nvPr>
        </p:nvSpPr>
        <p:spPr bwMode="auto">
          <a:xfrm>
            <a:off x="1421999" y="4531923"/>
            <a:ext cx="2141244" cy="140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 sz="2400">
                <a:solidFill>
                  <a:srgbClr val="4D4D4D"/>
                </a:solidFill>
                <a:latin typeface="Life L2" panose="02020602060305020304" pitchFamily="18" charset="-1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D4D4D"/>
                </a:solidFill>
                <a:latin typeface="Life L2" panose="02020602060305020304" pitchFamily="18" charset="-18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>
                <a:solidFill>
                  <a:srgbClr val="4D4D4D"/>
                </a:solidFill>
                <a:latin typeface="Life L2" panose="02020602060305020304" pitchFamily="18" charset="-18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Life L2" panose="02020602060305020304" pitchFamily="18" charset="-18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sr-Latn-RS" sz="800" dirty="0" err="1">
                <a:solidFill>
                  <a:schemeClr val="tx1"/>
                </a:solidFill>
                <a:latin typeface="+mn-lt"/>
              </a:rPr>
              <a:t>Izvor</a:t>
            </a: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: HNB</a:t>
            </a:r>
          </a:p>
        </p:txBody>
      </p:sp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sr-Latn-RS" dirty="0" err="1"/>
              <a:t>Broj</a:t>
            </a:r>
            <a:r>
              <a:rPr lang="pl-PL" altLang="sr-Latn-RS" dirty="0"/>
              <a:t> </a:t>
            </a:r>
            <a:r>
              <a:rPr lang="pl-PL" altLang="sr-Latn-RS" dirty="0" err="1"/>
              <a:t>zaposlenika</a:t>
            </a:r>
            <a:r>
              <a:rPr lang="pl-PL" altLang="sr-Latn-RS" dirty="0"/>
              <a:t> u </a:t>
            </a:r>
            <a:r>
              <a:rPr lang="pl-PL" altLang="sr-Latn-RS" dirty="0" err="1"/>
              <a:t>kreditnim</a:t>
            </a:r>
            <a:r>
              <a:rPr lang="pl-PL" altLang="sr-Latn-RS" dirty="0"/>
              <a:t> </a:t>
            </a:r>
            <a:r>
              <a:rPr lang="pl-PL" altLang="sr-Latn-RS" dirty="0" err="1"/>
              <a:t>institucijama</a:t>
            </a:r>
            <a:endParaRPr lang="hr-HR" altLang="sr-Latn-RS" dirty="0"/>
          </a:p>
        </p:txBody>
      </p:sp>
    </p:spTree>
    <p:extLst>
      <p:ext uri="{BB962C8B-B14F-4D97-AF65-F5344CB8AC3E}">
        <p14:creationId xmlns:p14="http://schemas.microsoft.com/office/powerpoint/2010/main" val="242196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66777-559C-41C4-AEA7-7444B2570E23}" type="slidenum">
              <a:rPr lang="hr-HR" smtClean="0"/>
              <a:t>68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BANKOVNI SUSTAV</a:t>
            </a:r>
          </a:p>
        </p:txBody>
      </p:sp>
      <p:sp>
        <p:nvSpPr>
          <p:cNvPr id="16" name="Rectangle 6"/>
          <p:cNvSpPr>
            <a:spLocks noGrp="1" noChangeArrowheads="1"/>
          </p:cNvSpPr>
          <p:nvPr>
            <p:ph type="body" sz="quarter" idx="14"/>
          </p:nvPr>
        </p:nvSpPr>
        <p:spPr bwMode="auto">
          <a:xfrm>
            <a:off x="5846618" y="2732336"/>
            <a:ext cx="2578408" cy="690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 sz="2400">
                <a:solidFill>
                  <a:srgbClr val="4D4D4D"/>
                </a:solidFill>
                <a:latin typeface="Life L2" panose="02020602060305020304" pitchFamily="18" charset="-1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D4D4D"/>
                </a:solidFill>
                <a:latin typeface="Life L2" panose="02020602060305020304" pitchFamily="18" charset="-18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>
                <a:solidFill>
                  <a:srgbClr val="4D4D4D"/>
                </a:solidFill>
                <a:latin typeface="Life L2" panose="02020602060305020304" pitchFamily="18" charset="-18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Life L2" panose="02020602060305020304" pitchFamily="18" charset="-18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* Revidirana nekonsolidirana izvješća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pl-PL" altLang="sr-Latn-RS" sz="800" dirty="0" err="1">
                <a:solidFill>
                  <a:schemeClr val="tx1"/>
                </a:solidFill>
                <a:latin typeface="+mn-lt"/>
              </a:rPr>
              <a:t>Napomena</a:t>
            </a: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: </a:t>
            </a:r>
            <a:r>
              <a:rPr lang="pl-PL" altLang="sr-Latn-RS" sz="800" dirty="0" err="1">
                <a:solidFill>
                  <a:schemeClr val="tx1"/>
                </a:solidFill>
                <a:latin typeface="+mn-lt"/>
              </a:rPr>
              <a:t>Podaci</a:t>
            </a: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 </a:t>
            </a:r>
            <a:r>
              <a:rPr lang="pl-PL" altLang="sr-Latn-RS" sz="800" dirty="0" err="1">
                <a:solidFill>
                  <a:schemeClr val="tx1"/>
                </a:solidFill>
                <a:latin typeface="+mn-lt"/>
              </a:rPr>
              <a:t>se</a:t>
            </a: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 </a:t>
            </a:r>
            <a:r>
              <a:rPr lang="pl-PL" altLang="sr-Latn-RS" sz="800" dirty="0" err="1">
                <a:solidFill>
                  <a:schemeClr val="tx1"/>
                </a:solidFill>
                <a:latin typeface="+mn-lt"/>
              </a:rPr>
              <a:t>odnose</a:t>
            </a: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 na </a:t>
            </a:r>
            <a:r>
              <a:rPr lang="pl-PL" altLang="sr-Latn-RS" sz="800" dirty="0" err="1">
                <a:solidFill>
                  <a:schemeClr val="tx1"/>
                </a:solidFill>
                <a:latin typeface="+mn-lt"/>
              </a:rPr>
              <a:t>nekonsolidirana</a:t>
            </a: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 </a:t>
            </a:r>
            <a:r>
              <a:rPr lang="pl-PL" altLang="sr-Latn-RS" sz="800" dirty="0" err="1">
                <a:solidFill>
                  <a:schemeClr val="tx1"/>
                </a:solidFill>
                <a:latin typeface="+mn-lt"/>
              </a:rPr>
              <a:t>privremena</a:t>
            </a: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 </a:t>
            </a:r>
            <a:r>
              <a:rPr lang="pl-PL" altLang="sr-Latn-RS" sz="800" dirty="0" err="1">
                <a:solidFill>
                  <a:schemeClr val="tx1"/>
                </a:solidFill>
                <a:latin typeface="+mn-lt"/>
              </a:rPr>
              <a:t>izvješća</a:t>
            </a: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, a </a:t>
            </a:r>
            <a:r>
              <a:rPr lang="pl-PL" altLang="sr-Latn-RS" sz="800" dirty="0" err="1">
                <a:solidFill>
                  <a:schemeClr val="tx1"/>
                </a:solidFill>
                <a:latin typeface="+mn-lt"/>
              </a:rPr>
              <a:t>podaci</a:t>
            </a: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 </a:t>
            </a:r>
            <a:r>
              <a:rPr lang="pl-PL" altLang="sr-Latn-RS" sz="800" dirty="0" err="1">
                <a:solidFill>
                  <a:schemeClr val="tx1"/>
                </a:solidFill>
                <a:latin typeface="+mn-lt"/>
              </a:rPr>
              <a:t>označeni</a:t>
            </a: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 </a:t>
            </a:r>
            <a:r>
              <a:rPr lang="pl-PL" altLang="sr-Latn-RS" sz="800" dirty="0" err="1">
                <a:solidFill>
                  <a:schemeClr val="tx1"/>
                </a:solidFill>
                <a:latin typeface="+mn-lt"/>
              </a:rPr>
              <a:t>zvjezdicom</a:t>
            </a: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 na </a:t>
            </a:r>
            <a:r>
              <a:rPr lang="pl-PL" altLang="sr-Latn-RS" sz="800" dirty="0" err="1">
                <a:solidFill>
                  <a:schemeClr val="tx1"/>
                </a:solidFill>
                <a:latin typeface="+mn-lt"/>
              </a:rPr>
              <a:t>revidirana</a:t>
            </a: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 </a:t>
            </a:r>
            <a:r>
              <a:rPr lang="pl-PL" altLang="sr-Latn-RS" sz="800" dirty="0" err="1">
                <a:solidFill>
                  <a:schemeClr val="tx1"/>
                </a:solidFill>
                <a:latin typeface="+mn-lt"/>
              </a:rPr>
              <a:t>nekonsolidirana</a:t>
            </a: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 </a:t>
            </a:r>
            <a:r>
              <a:rPr lang="pl-PL" altLang="sr-Latn-RS" sz="800" dirty="0" err="1">
                <a:solidFill>
                  <a:schemeClr val="tx1"/>
                </a:solidFill>
                <a:latin typeface="+mn-lt"/>
              </a:rPr>
              <a:t>izvješća</a:t>
            </a: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Izvor: HNB</a:t>
            </a:r>
          </a:p>
        </p:txBody>
      </p:sp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sr-Latn-RS" dirty="0" err="1"/>
              <a:t>Prinos</a:t>
            </a:r>
            <a:r>
              <a:rPr lang="pt-BR" altLang="sr-Latn-RS" dirty="0"/>
              <a:t> na </a:t>
            </a:r>
            <a:r>
              <a:rPr lang="pt-BR" altLang="sr-Latn-RS" dirty="0" err="1"/>
              <a:t>imovinu</a:t>
            </a:r>
            <a:r>
              <a:rPr lang="pt-BR" altLang="sr-Latn-RS" dirty="0"/>
              <a:t> (ROA) i </a:t>
            </a:r>
            <a:r>
              <a:rPr lang="pt-BR" altLang="sr-Latn-RS" dirty="0" err="1"/>
              <a:t>prinos</a:t>
            </a:r>
            <a:r>
              <a:rPr lang="pt-BR" altLang="sr-Latn-RS" dirty="0"/>
              <a:t> na </a:t>
            </a:r>
            <a:r>
              <a:rPr lang="pt-BR" altLang="sr-Latn-RS" dirty="0" err="1"/>
              <a:t>kapital</a:t>
            </a:r>
            <a:r>
              <a:rPr lang="pt-BR" altLang="sr-Latn-RS" dirty="0"/>
              <a:t> (</a:t>
            </a:r>
            <a:r>
              <a:rPr lang="pt-BR" altLang="sr-Latn-RS" dirty="0" err="1"/>
              <a:t>ROE</a:t>
            </a:r>
            <a:r>
              <a:rPr lang="pt-BR" altLang="sr-Latn-RS" dirty="0"/>
              <a:t>)</a:t>
            </a:r>
            <a:endParaRPr lang="hr-HR" altLang="sr-Latn-RS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543F253-B379-49E3-84D7-C4FB19EFE26E}"/>
              </a:ext>
            </a:extLst>
          </p:cNvPr>
          <p:cNvPicPr/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9138" y="1282317"/>
            <a:ext cx="4962525" cy="324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96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66777-559C-41C4-AEA7-7444B2570E23}" type="slidenum">
              <a:rPr lang="hr-HR" smtClean="0"/>
              <a:t>69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BANKOVNI SUSTAV</a:t>
            </a:r>
          </a:p>
        </p:txBody>
      </p:sp>
      <p:sp>
        <p:nvSpPr>
          <p:cNvPr id="16" name="Rectangle 6"/>
          <p:cNvSpPr>
            <a:spLocks noGrp="1" noChangeArrowheads="1"/>
          </p:cNvSpPr>
          <p:nvPr>
            <p:ph type="body" sz="quarter" idx="14"/>
          </p:nvPr>
        </p:nvSpPr>
        <p:spPr bwMode="auto">
          <a:xfrm>
            <a:off x="5846618" y="2732336"/>
            <a:ext cx="2578408" cy="690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 sz="2400">
                <a:solidFill>
                  <a:srgbClr val="4D4D4D"/>
                </a:solidFill>
                <a:latin typeface="Life L2" panose="02020602060305020304" pitchFamily="18" charset="-1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D4D4D"/>
                </a:solidFill>
                <a:latin typeface="Life L2" panose="02020602060305020304" pitchFamily="18" charset="-18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>
                <a:solidFill>
                  <a:srgbClr val="4D4D4D"/>
                </a:solidFill>
                <a:latin typeface="Life L2" panose="02020602060305020304" pitchFamily="18" charset="-18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Life L2" panose="02020602060305020304" pitchFamily="18" charset="-18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* Revidirana nekonsolidirana izvješća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pl-PL" altLang="sr-Latn-RS" sz="800" dirty="0" err="1">
                <a:solidFill>
                  <a:schemeClr val="tx1"/>
                </a:solidFill>
                <a:latin typeface="+mn-lt"/>
              </a:rPr>
              <a:t>Napomena</a:t>
            </a: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: </a:t>
            </a:r>
            <a:r>
              <a:rPr lang="pl-PL" altLang="sr-Latn-RS" sz="800" dirty="0" err="1">
                <a:solidFill>
                  <a:schemeClr val="tx1"/>
                </a:solidFill>
                <a:latin typeface="+mn-lt"/>
              </a:rPr>
              <a:t>Podaci</a:t>
            </a: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 </a:t>
            </a:r>
            <a:r>
              <a:rPr lang="pl-PL" altLang="sr-Latn-RS" sz="800" dirty="0" err="1">
                <a:solidFill>
                  <a:schemeClr val="tx1"/>
                </a:solidFill>
                <a:latin typeface="+mn-lt"/>
              </a:rPr>
              <a:t>se</a:t>
            </a: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 </a:t>
            </a:r>
            <a:r>
              <a:rPr lang="pl-PL" altLang="sr-Latn-RS" sz="800" dirty="0" err="1">
                <a:solidFill>
                  <a:schemeClr val="tx1"/>
                </a:solidFill>
                <a:latin typeface="+mn-lt"/>
              </a:rPr>
              <a:t>odnose</a:t>
            </a: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 na </a:t>
            </a:r>
            <a:r>
              <a:rPr lang="pl-PL" altLang="sr-Latn-RS" sz="800" dirty="0" err="1">
                <a:solidFill>
                  <a:schemeClr val="tx1"/>
                </a:solidFill>
                <a:latin typeface="+mn-lt"/>
              </a:rPr>
              <a:t>nekonsolidirana</a:t>
            </a: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 </a:t>
            </a:r>
            <a:r>
              <a:rPr lang="pl-PL" altLang="sr-Latn-RS" sz="800" dirty="0" err="1">
                <a:solidFill>
                  <a:schemeClr val="tx1"/>
                </a:solidFill>
                <a:latin typeface="+mn-lt"/>
              </a:rPr>
              <a:t>privremena</a:t>
            </a: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 </a:t>
            </a:r>
            <a:r>
              <a:rPr lang="pl-PL" altLang="sr-Latn-RS" sz="800" dirty="0" err="1">
                <a:solidFill>
                  <a:schemeClr val="tx1"/>
                </a:solidFill>
                <a:latin typeface="+mn-lt"/>
              </a:rPr>
              <a:t>izvješća</a:t>
            </a: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, a </a:t>
            </a:r>
            <a:r>
              <a:rPr lang="pl-PL" altLang="sr-Latn-RS" sz="800" dirty="0" err="1">
                <a:solidFill>
                  <a:schemeClr val="tx1"/>
                </a:solidFill>
                <a:latin typeface="+mn-lt"/>
              </a:rPr>
              <a:t>podaci</a:t>
            </a: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 </a:t>
            </a:r>
            <a:r>
              <a:rPr lang="pl-PL" altLang="sr-Latn-RS" sz="800" dirty="0" err="1">
                <a:solidFill>
                  <a:schemeClr val="tx1"/>
                </a:solidFill>
                <a:latin typeface="+mn-lt"/>
              </a:rPr>
              <a:t>označeni</a:t>
            </a: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 </a:t>
            </a:r>
            <a:r>
              <a:rPr lang="pl-PL" altLang="sr-Latn-RS" sz="800" dirty="0" err="1">
                <a:solidFill>
                  <a:schemeClr val="tx1"/>
                </a:solidFill>
                <a:latin typeface="+mn-lt"/>
              </a:rPr>
              <a:t>zvjezdicom</a:t>
            </a: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 na </a:t>
            </a:r>
            <a:r>
              <a:rPr lang="pl-PL" altLang="sr-Latn-RS" sz="800" dirty="0" err="1">
                <a:solidFill>
                  <a:schemeClr val="tx1"/>
                </a:solidFill>
                <a:latin typeface="+mn-lt"/>
              </a:rPr>
              <a:t>revidirana</a:t>
            </a: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 </a:t>
            </a:r>
            <a:r>
              <a:rPr lang="pl-PL" altLang="sr-Latn-RS" sz="800" dirty="0" err="1">
                <a:solidFill>
                  <a:schemeClr val="tx1"/>
                </a:solidFill>
                <a:latin typeface="+mn-lt"/>
              </a:rPr>
              <a:t>nekonsolidirana</a:t>
            </a: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 </a:t>
            </a:r>
            <a:r>
              <a:rPr lang="pl-PL" altLang="sr-Latn-RS" sz="800" dirty="0" err="1">
                <a:solidFill>
                  <a:schemeClr val="tx1"/>
                </a:solidFill>
                <a:latin typeface="+mn-lt"/>
              </a:rPr>
              <a:t>izvješća</a:t>
            </a: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Izvor: HNB</a:t>
            </a:r>
          </a:p>
        </p:txBody>
      </p:sp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sr-Latn-RS" dirty="0" err="1"/>
              <a:t>Pokazatelj</a:t>
            </a:r>
            <a:r>
              <a:rPr lang="pt-BR" altLang="sr-Latn-RS" dirty="0"/>
              <a:t> </a:t>
            </a:r>
            <a:r>
              <a:rPr lang="pt-BR" altLang="sr-Latn-RS" dirty="0" err="1"/>
              <a:t>troškovne</a:t>
            </a:r>
            <a:r>
              <a:rPr lang="pt-BR" altLang="sr-Latn-RS" dirty="0"/>
              <a:t> </a:t>
            </a:r>
            <a:r>
              <a:rPr lang="pt-BR" altLang="sr-Latn-RS" dirty="0" err="1"/>
              <a:t>efikasnosti</a:t>
            </a:r>
            <a:r>
              <a:rPr lang="pt-BR" altLang="sr-Latn-RS" dirty="0"/>
              <a:t> (</a:t>
            </a:r>
            <a:r>
              <a:rPr lang="pt-BR" altLang="sr-Latn-RS" dirty="0" err="1"/>
              <a:t>CIR</a:t>
            </a:r>
            <a:r>
              <a:rPr lang="pt-BR" altLang="sr-Latn-RS" dirty="0"/>
              <a:t>)</a:t>
            </a:r>
            <a:endParaRPr lang="hr-HR" altLang="sr-Latn-RS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1A4CE0B-D834-4F13-A339-95A9994A4A80}"/>
              </a:ext>
            </a:extLst>
          </p:cNvPr>
          <p:cNvPicPr/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9138" y="1266552"/>
            <a:ext cx="4962525" cy="324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48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altLang="sr-Latn-RS" dirty="0"/>
              <a:t>Hrvatska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r-HR" altLang="sr-Latn-RS" dirty="0"/>
              <a:t>Zemlje usporedivih značajki</a:t>
            </a:r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66777-559C-41C4-AEA7-7444B2570E23}" type="slidenum">
              <a:rPr lang="hr-HR" smtClean="0"/>
              <a:t>7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/>
              <a:t>REALNI SEKTOR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dirty="0"/>
              <a:t>Stope promjene realnog BDP-a</a:t>
            </a:r>
          </a:p>
        </p:txBody>
      </p:sp>
      <p:sp>
        <p:nvSpPr>
          <p:cNvPr id="18" name="Text Box 10"/>
          <p:cNvSpPr txBox="1">
            <a:spLocks noGrp="1" noChangeArrowheads="1"/>
          </p:cNvSpPr>
          <p:nvPr>
            <p:ph type="body" sz="quarter" idx="13"/>
          </p:nvPr>
        </p:nvSpPr>
        <p:spPr bwMode="auto">
          <a:xfrm>
            <a:off x="4644000" y="4043493"/>
            <a:ext cx="3780000" cy="421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 sz="2400">
                <a:solidFill>
                  <a:srgbClr val="4D4D4D"/>
                </a:solidFill>
                <a:latin typeface="Life L2" panose="02020602060305020304" pitchFamily="18" charset="-1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D4D4D"/>
                </a:solidFill>
                <a:latin typeface="Life L2" panose="02020602060305020304" pitchFamily="18" charset="-18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>
                <a:solidFill>
                  <a:srgbClr val="4D4D4D"/>
                </a:solidFill>
                <a:latin typeface="Life L2" panose="02020602060305020304" pitchFamily="18" charset="-18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Life L2" panose="02020602060305020304" pitchFamily="18" charset="-18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pl-PL" altLang="sr-Latn-R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Prosjek godišnjih stopa rasta realnog BDP-a, 2003. – 2021.</a:t>
            </a:r>
            <a:br>
              <a:rPr lang="pl-PL" altLang="sr-Latn-R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sr-Latn-R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Napomena: Podaci su u skladu s metodologijom ESA 2010.</a:t>
            </a:r>
            <a:endParaRPr lang="hr-HR" altLang="sr-Latn-RS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Izvori: </a:t>
            </a:r>
            <a:r>
              <a:rPr lang="hr-HR" altLang="sr-Latn-RS" sz="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Eurostat</a:t>
            </a:r>
            <a:r>
              <a:rPr lang="hr-HR" altLang="sr-Latn-R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hr-HR" altLang="sr-Latn-RS" sz="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DZS</a:t>
            </a:r>
            <a:endParaRPr lang="hr-HR" altLang="sr-Latn-RS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Box 12"/>
          <p:cNvSpPr txBox="1">
            <a:spLocks noGrp="1" noChangeArrowheads="1"/>
          </p:cNvSpPr>
          <p:nvPr>
            <p:ph type="body" sz="quarter" idx="14"/>
          </p:nvPr>
        </p:nvSpPr>
        <p:spPr bwMode="auto">
          <a:xfrm>
            <a:off x="719138" y="4043493"/>
            <a:ext cx="3706279" cy="561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 sz="2400">
                <a:solidFill>
                  <a:srgbClr val="4D4D4D"/>
                </a:solidFill>
                <a:latin typeface="Life L2" panose="02020602060305020304" pitchFamily="18" charset="-1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D4D4D"/>
                </a:solidFill>
                <a:latin typeface="Life L2" panose="02020602060305020304" pitchFamily="18" charset="-18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>
                <a:solidFill>
                  <a:srgbClr val="4D4D4D"/>
                </a:solidFill>
                <a:latin typeface="Life L2" panose="02020602060305020304" pitchFamily="18" charset="-18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Life L2" panose="02020602060305020304" pitchFamily="18" charset="-18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pl-PL" altLang="sr-Latn-R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*Podaci se odnose na prva dva tromjesečja 2022.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hr-HR" altLang="sr-Latn-R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Napomena: Podaci su u skladu s metodologijom ESA 2010, od 2019. godine su privremeni. Više informacija dostupno je na www.dzs.hr.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Izvor: </a:t>
            </a:r>
            <a:r>
              <a:rPr lang="hr-HR" altLang="sr-Latn-RS" sz="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DZS</a:t>
            </a:r>
            <a:endParaRPr lang="hr-HR" altLang="sr-Latn-RS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E77FACD-A116-4F36-A9A2-2E23A6FC8CA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20725" y="1485900"/>
            <a:ext cx="3594100" cy="227965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5145724B-5203-45D9-8BA6-92A371BFDEE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500563" y="1390650"/>
            <a:ext cx="3594100" cy="247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25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66777-559C-41C4-AEA7-7444B2570E23}" type="slidenum">
              <a:rPr lang="hr-HR" smtClean="0"/>
              <a:t>70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BANKOVNI SUSTAV</a:t>
            </a:r>
          </a:p>
        </p:txBody>
      </p:sp>
      <p:sp>
        <p:nvSpPr>
          <p:cNvPr id="16" name="Rectangle 6"/>
          <p:cNvSpPr>
            <a:spLocks noGrp="1" noChangeArrowheads="1"/>
          </p:cNvSpPr>
          <p:nvPr>
            <p:ph type="body" sz="quarter" idx="14"/>
          </p:nvPr>
        </p:nvSpPr>
        <p:spPr bwMode="auto">
          <a:xfrm>
            <a:off x="5846618" y="2732336"/>
            <a:ext cx="2578408" cy="690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 sz="2400">
                <a:solidFill>
                  <a:srgbClr val="4D4D4D"/>
                </a:solidFill>
                <a:latin typeface="Life L2" panose="02020602060305020304" pitchFamily="18" charset="-1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D4D4D"/>
                </a:solidFill>
                <a:latin typeface="Life L2" panose="02020602060305020304" pitchFamily="18" charset="-18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>
                <a:solidFill>
                  <a:srgbClr val="4D4D4D"/>
                </a:solidFill>
                <a:latin typeface="Life L2" panose="02020602060305020304" pitchFamily="18" charset="-18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Life L2" panose="02020602060305020304" pitchFamily="18" charset="-18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* Revidirana nekonsolidirana izvješća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pl-PL" altLang="sr-Latn-RS" sz="800" dirty="0" err="1">
                <a:solidFill>
                  <a:schemeClr val="tx1"/>
                </a:solidFill>
                <a:latin typeface="+mn-lt"/>
              </a:rPr>
              <a:t>Napomena</a:t>
            </a: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: </a:t>
            </a:r>
            <a:r>
              <a:rPr lang="pl-PL" altLang="sr-Latn-RS" sz="800" dirty="0" err="1">
                <a:solidFill>
                  <a:schemeClr val="tx1"/>
                </a:solidFill>
                <a:latin typeface="+mn-lt"/>
              </a:rPr>
              <a:t>Podaci</a:t>
            </a: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 </a:t>
            </a:r>
            <a:r>
              <a:rPr lang="pl-PL" altLang="sr-Latn-RS" sz="800" dirty="0" err="1">
                <a:solidFill>
                  <a:schemeClr val="tx1"/>
                </a:solidFill>
                <a:latin typeface="+mn-lt"/>
              </a:rPr>
              <a:t>se</a:t>
            </a: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 </a:t>
            </a:r>
            <a:r>
              <a:rPr lang="pl-PL" altLang="sr-Latn-RS" sz="800" dirty="0" err="1">
                <a:solidFill>
                  <a:schemeClr val="tx1"/>
                </a:solidFill>
                <a:latin typeface="+mn-lt"/>
              </a:rPr>
              <a:t>odnose</a:t>
            </a: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 na </a:t>
            </a:r>
            <a:r>
              <a:rPr lang="pl-PL" altLang="sr-Latn-RS" sz="800" dirty="0" err="1">
                <a:solidFill>
                  <a:schemeClr val="tx1"/>
                </a:solidFill>
                <a:latin typeface="+mn-lt"/>
              </a:rPr>
              <a:t>nekonsolidirana</a:t>
            </a: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 </a:t>
            </a:r>
            <a:r>
              <a:rPr lang="pl-PL" altLang="sr-Latn-RS" sz="800" dirty="0" err="1">
                <a:solidFill>
                  <a:schemeClr val="tx1"/>
                </a:solidFill>
                <a:latin typeface="+mn-lt"/>
              </a:rPr>
              <a:t>privremena</a:t>
            </a: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 </a:t>
            </a:r>
            <a:r>
              <a:rPr lang="pl-PL" altLang="sr-Latn-RS" sz="800" dirty="0" err="1">
                <a:solidFill>
                  <a:schemeClr val="tx1"/>
                </a:solidFill>
                <a:latin typeface="+mn-lt"/>
              </a:rPr>
              <a:t>izvješća</a:t>
            </a: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, a </a:t>
            </a:r>
            <a:r>
              <a:rPr lang="pl-PL" altLang="sr-Latn-RS" sz="800" dirty="0" err="1">
                <a:solidFill>
                  <a:schemeClr val="tx1"/>
                </a:solidFill>
                <a:latin typeface="+mn-lt"/>
              </a:rPr>
              <a:t>podaci</a:t>
            </a: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 </a:t>
            </a:r>
            <a:r>
              <a:rPr lang="pl-PL" altLang="sr-Latn-RS" sz="800" dirty="0" err="1">
                <a:solidFill>
                  <a:schemeClr val="tx1"/>
                </a:solidFill>
                <a:latin typeface="+mn-lt"/>
              </a:rPr>
              <a:t>označeni</a:t>
            </a: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 </a:t>
            </a:r>
            <a:r>
              <a:rPr lang="pl-PL" altLang="sr-Latn-RS" sz="800" dirty="0" err="1">
                <a:solidFill>
                  <a:schemeClr val="tx1"/>
                </a:solidFill>
                <a:latin typeface="+mn-lt"/>
              </a:rPr>
              <a:t>zvjezdicom</a:t>
            </a: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 na </a:t>
            </a:r>
            <a:r>
              <a:rPr lang="pl-PL" altLang="sr-Latn-RS" sz="800" dirty="0" err="1">
                <a:solidFill>
                  <a:schemeClr val="tx1"/>
                </a:solidFill>
                <a:latin typeface="+mn-lt"/>
              </a:rPr>
              <a:t>revidirana</a:t>
            </a: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 </a:t>
            </a:r>
            <a:r>
              <a:rPr lang="pl-PL" altLang="sr-Latn-RS" sz="800" dirty="0" err="1">
                <a:solidFill>
                  <a:schemeClr val="tx1"/>
                </a:solidFill>
                <a:latin typeface="+mn-lt"/>
              </a:rPr>
              <a:t>nekonsolidirana</a:t>
            </a: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 </a:t>
            </a:r>
            <a:r>
              <a:rPr lang="pl-PL" altLang="sr-Latn-RS" sz="800" dirty="0" err="1">
                <a:solidFill>
                  <a:schemeClr val="tx1"/>
                </a:solidFill>
                <a:latin typeface="+mn-lt"/>
              </a:rPr>
              <a:t>izvješća</a:t>
            </a: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Izvor: HNB</a:t>
            </a:r>
          </a:p>
        </p:txBody>
      </p:sp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sr-Latn-RS" dirty="0" err="1"/>
              <a:t>Stopa</a:t>
            </a:r>
            <a:r>
              <a:rPr lang="pt-BR" altLang="sr-Latn-RS" dirty="0"/>
              <a:t> </a:t>
            </a:r>
            <a:r>
              <a:rPr lang="pt-BR" altLang="sr-Latn-RS" dirty="0" err="1"/>
              <a:t>ukupnoga</a:t>
            </a:r>
            <a:r>
              <a:rPr lang="pt-BR" altLang="sr-Latn-RS" dirty="0"/>
              <a:t> </a:t>
            </a:r>
            <a:r>
              <a:rPr lang="pt-BR" altLang="sr-Latn-RS" dirty="0" err="1"/>
              <a:t>kapitala</a:t>
            </a:r>
            <a:r>
              <a:rPr lang="pt-BR" altLang="sr-Latn-RS" dirty="0"/>
              <a:t> i </a:t>
            </a:r>
            <a:r>
              <a:rPr lang="pt-BR" altLang="sr-Latn-RS" dirty="0" err="1"/>
              <a:t>omjer</a:t>
            </a:r>
            <a:r>
              <a:rPr lang="pt-BR" altLang="sr-Latn-RS" dirty="0"/>
              <a:t> </a:t>
            </a:r>
            <a:r>
              <a:rPr lang="pt-BR" altLang="sr-Latn-RS" dirty="0" err="1"/>
              <a:t>financijske</a:t>
            </a:r>
            <a:r>
              <a:rPr lang="pt-BR" altLang="sr-Latn-RS" dirty="0"/>
              <a:t> </a:t>
            </a:r>
            <a:r>
              <a:rPr lang="pt-BR" altLang="sr-Latn-RS" dirty="0" err="1"/>
              <a:t>poluge</a:t>
            </a:r>
            <a:endParaRPr lang="hr-HR" altLang="sr-Latn-RS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0987E740-5693-4112-B03F-E3C2758D6018}"/>
              </a:ext>
            </a:extLst>
          </p:cNvPr>
          <p:cNvPicPr/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9138" y="1303338"/>
            <a:ext cx="4962525" cy="324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37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66777-559C-41C4-AEA7-7444B2570E23}" type="slidenum">
              <a:rPr lang="hr-HR" smtClean="0"/>
              <a:t>71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/>
              <a:t>BANKOVNI SUSTAV</a:t>
            </a:r>
          </a:p>
        </p:txBody>
      </p:sp>
      <p:sp>
        <p:nvSpPr>
          <p:cNvPr id="16" name="Rectangle 6"/>
          <p:cNvSpPr>
            <a:spLocks noGrp="1" noChangeArrowheads="1"/>
          </p:cNvSpPr>
          <p:nvPr>
            <p:ph type="body" sz="quarter" idx="14"/>
          </p:nvPr>
        </p:nvSpPr>
        <p:spPr bwMode="auto">
          <a:xfrm>
            <a:off x="5846618" y="2732336"/>
            <a:ext cx="2578408" cy="690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 sz="2400">
                <a:solidFill>
                  <a:srgbClr val="4D4D4D"/>
                </a:solidFill>
                <a:latin typeface="Life L2" panose="02020602060305020304" pitchFamily="18" charset="-1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D4D4D"/>
                </a:solidFill>
                <a:latin typeface="Life L2" panose="02020602060305020304" pitchFamily="18" charset="-18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>
                <a:solidFill>
                  <a:srgbClr val="4D4D4D"/>
                </a:solidFill>
                <a:latin typeface="Life L2" panose="02020602060305020304" pitchFamily="18" charset="-18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Life L2" panose="02020602060305020304" pitchFamily="18" charset="-18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* Revidirana nekonsolidirana izvješća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pl-PL" altLang="sr-Latn-RS" sz="800" dirty="0" err="1">
                <a:solidFill>
                  <a:schemeClr val="tx1"/>
                </a:solidFill>
                <a:latin typeface="+mn-lt"/>
              </a:rPr>
              <a:t>Napomena</a:t>
            </a: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: </a:t>
            </a:r>
            <a:r>
              <a:rPr lang="pl-PL" altLang="sr-Latn-RS" sz="800" dirty="0" err="1">
                <a:solidFill>
                  <a:schemeClr val="tx1"/>
                </a:solidFill>
                <a:latin typeface="+mn-lt"/>
              </a:rPr>
              <a:t>Podaci</a:t>
            </a: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 </a:t>
            </a:r>
            <a:r>
              <a:rPr lang="pl-PL" altLang="sr-Latn-RS" sz="800" dirty="0" err="1">
                <a:solidFill>
                  <a:schemeClr val="tx1"/>
                </a:solidFill>
                <a:latin typeface="+mn-lt"/>
              </a:rPr>
              <a:t>se</a:t>
            </a: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 </a:t>
            </a:r>
            <a:r>
              <a:rPr lang="pl-PL" altLang="sr-Latn-RS" sz="800" dirty="0" err="1">
                <a:solidFill>
                  <a:schemeClr val="tx1"/>
                </a:solidFill>
                <a:latin typeface="+mn-lt"/>
              </a:rPr>
              <a:t>odnose</a:t>
            </a: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 na </a:t>
            </a:r>
            <a:r>
              <a:rPr lang="pl-PL" altLang="sr-Latn-RS" sz="800" dirty="0" err="1">
                <a:solidFill>
                  <a:schemeClr val="tx1"/>
                </a:solidFill>
                <a:latin typeface="+mn-lt"/>
              </a:rPr>
              <a:t>nekonsolidirana</a:t>
            </a: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 </a:t>
            </a:r>
            <a:r>
              <a:rPr lang="pl-PL" altLang="sr-Latn-RS" sz="800" dirty="0" err="1">
                <a:solidFill>
                  <a:schemeClr val="tx1"/>
                </a:solidFill>
                <a:latin typeface="+mn-lt"/>
              </a:rPr>
              <a:t>privremena</a:t>
            </a: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 </a:t>
            </a:r>
            <a:r>
              <a:rPr lang="pl-PL" altLang="sr-Latn-RS" sz="800" dirty="0" err="1">
                <a:solidFill>
                  <a:schemeClr val="tx1"/>
                </a:solidFill>
                <a:latin typeface="+mn-lt"/>
              </a:rPr>
              <a:t>izvješća</a:t>
            </a: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, a </a:t>
            </a:r>
            <a:r>
              <a:rPr lang="pl-PL" altLang="sr-Latn-RS" sz="800" dirty="0" err="1">
                <a:solidFill>
                  <a:schemeClr val="tx1"/>
                </a:solidFill>
                <a:latin typeface="+mn-lt"/>
              </a:rPr>
              <a:t>podaci</a:t>
            </a: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 </a:t>
            </a:r>
            <a:r>
              <a:rPr lang="pl-PL" altLang="sr-Latn-RS" sz="800" dirty="0" err="1">
                <a:solidFill>
                  <a:schemeClr val="tx1"/>
                </a:solidFill>
                <a:latin typeface="+mn-lt"/>
              </a:rPr>
              <a:t>označeni</a:t>
            </a: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 </a:t>
            </a:r>
            <a:r>
              <a:rPr lang="pl-PL" altLang="sr-Latn-RS" sz="800" dirty="0" err="1">
                <a:solidFill>
                  <a:schemeClr val="tx1"/>
                </a:solidFill>
                <a:latin typeface="+mn-lt"/>
              </a:rPr>
              <a:t>zvjezdicom</a:t>
            </a: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 na </a:t>
            </a:r>
            <a:r>
              <a:rPr lang="pl-PL" altLang="sr-Latn-RS" sz="800" dirty="0" err="1">
                <a:solidFill>
                  <a:schemeClr val="tx1"/>
                </a:solidFill>
                <a:latin typeface="+mn-lt"/>
              </a:rPr>
              <a:t>revidirana</a:t>
            </a: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 </a:t>
            </a:r>
            <a:r>
              <a:rPr lang="pl-PL" altLang="sr-Latn-RS" sz="800" dirty="0" err="1">
                <a:solidFill>
                  <a:schemeClr val="tx1"/>
                </a:solidFill>
                <a:latin typeface="+mn-lt"/>
              </a:rPr>
              <a:t>nekonsolidirana</a:t>
            </a: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 </a:t>
            </a:r>
            <a:r>
              <a:rPr lang="pl-PL" altLang="sr-Latn-RS" sz="800" dirty="0" err="1">
                <a:solidFill>
                  <a:schemeClr val="tx1"/>
                </a:solidFill>
                <a:latin typeface="+mn-lt"/>
              </a:rPr>
              <a:t>izvješća</a:t>
            </a: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Izvor: HNB</a:t>
            </a:r>
          </a:p>
        </p:txBody>
      </p:sp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sr-Latn-RS" dirty="0" err="1"/>
              <a:t>Kvaliteta</a:t>
            </a:r>
            <a:r>
              <a:rPr lang="pt-BR" altLang="sr-Latn-RS" dirty="0"/>
              <a:t> </a:t>
            </a:r>
            <a:r>
              <a:rPr lang="pt-BR" altLang="sr-Latn-RS" dirty="0" err="1"/>
              <a:t>izloženosti</a:t>
            </a:r>
            <a:endParaRPr lang="hr-HR" altLang="sr-Latn-RS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809C97DE-1092-44A2-A643-3BFEF09DF954}"/>
              </a:ext>
            </a:extLst>
          </p:cNvPr>
          <p:cNvPicPr/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9138" y="1258121"/>
            <a:ext cx="4962525" cy="324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48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58D2F714-4727-43AE-9A96-2114D640A702}"/>
              </a:ext>
            </a:extLst>
          </p:cNvPr>
          <p:cNvPicPr/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19542" y="1493410"/>
            <a:ext cx="4611688" cy="2857500"/>
          </a:xfrm>
          <a:prstGeom prst="rect">
            <a:avLst/>
          </a:prstGeom>
        </p:spPr>
      </p:pic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66777-559C-41C4-AEA7-7444B2570E23}" type="slidenum">
              <a:rPr lang="hr-HR" smtClean="0"/>
              <a:t>72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/>
              <a:t>BANKOVNI SUSTAV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body" sz="quarter" idx="14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 sz="2400">
                <a:solidFill>
                  <a:srgbClr val="4D4D4D"/>
                </a:solidFill>
                <a:latin typeface="Life L2" panose="02020602060305020304" pitchFamily="18" charset="-1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D4D4D"/>
                </a:solidFill>
                <a:latin typeface="Life L2" panose="02020602060305020304" pitchFamily="18" charset="-18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>
                <a:solidFill>
                  <a:srgbClr val="4D4D4D"/>
                </a:solidFill>
                <a:latin typeface="Life L2" panose="02020602060305020304" pitchFamily="18" charset="-18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Life L2" panose="02020602060305020304" pitchFamily="18" charset="-18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pl-PL" altLang="sr-Latn-RS" sz="800" dirty="0" err="1">
                <a:solidFill>
                  <a:schemeClr val="tx1"/>
                </a:solidFill>
                <a:latin typeface="+mn-lt"/>
              </a:rPr>
              <a:t>Izvor</a:t>
            </a: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: HNB</a:t>
            </a:r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719138" y="533257"/>
            <a:ext cx="7700962" cy="643253"/>
          </a:xfrm>
        </p:spPr>
        <p:txBody>
          <a:bodyPr/>
          <a:lstStyle/>
          <a:p>
            <a:r>
              <a:rPr lang="sv-SE" altLang="sr-Latn-RS" dirty="0" err="1"/>
              <a:t>Sektorska</a:t>
            </a:r>
            <a:r>
              <a:rPr lang="sv-SE" altLang="sr-Latn-RS" dirty="0"/>
              <a:t> </a:t>
            </a:r>
            <a:r>
              <a:rPr lang="sv-SE" altLang="sr-Latn-RS" dirty="0" err="1"/>
              <a:t>distribucija</a:t>
            </a:r>
            <a:r>
              <a:rPr lang="sv-SE" altLang="sr-Latn-RS" dirty="0"/>
              <a:t> </a:t>
            </a:r>
            <a:r>
              <a:rPr lang="sv-SE" altLang="sr-Latn-RS" dirty="0" err="1"/>
              <a:t>danih</a:t>
            </a:r>
            <a:r>
              <a:rPr lang="sv-SE" altLang="sr-Latn-RS" dirty="0"/>
              <a:t> </a:t>
            </a:r>
            <a:r>
              <a:rPr lang="sv-SE" altLang="sr-Latn-RS" dirty="0" err="1"/>
              <a:t>kredita</a:t>
            </a:r>
            <a:r>
              <a:rPr lang="sv-SE" altLang="sr-Latn-RS" dirty="0"/>
              <a:t> (</a:t>
            </a:r>
            <a:r>
              <a:rPr lang="sv-SE" altLang="sr-Latn-RS" dirty="0" err="1"/>
              <a:t>bruto</a:t>
            </a:r>
            <a:r>
              <a:rPr lang="sv-SE" altLang="sr-Latn-RS" dirty="0"/>
              <a:t>)</a:t>
            </a:r>
            <a:r>
              <a:rPr lang="hr-HR" altLang="sr-Latn-RS" dirty="0"/>
              <a:t> </a:t>
            </a:r>
            <a:br>
              <a:rPr lang="hr-HR" altLang="sr-Latn-RS" dirty="0"/>
            </a:br>
            <a:r>
              <a:rPr lang="hr-HR" altLang="sr-Latn-RS" dirty="0"/>
              <a:t>na dan 30. lipnja 2022.</a:t>
            </a:r>
          </a:p>
        </p:txBody>
      </p:sp>
      <p:sp>
        <p:nvSpPr>
          <p:cNvPr id="12" name="Text Box 6"/>
          <p:cNvSpPr txBox="1">
            <a:spLocks noGrp="1" noChangeArrowheads="1"/>
          </p:cNvSpPr>
          <p:nvPr>
            <p:ph type="body" idx="4294967295"/>
          </p:nvPr>
        </p:nvSpPr>
        <p:spPr bwMode="auto">
          <a:xfrm>
            <a:off x="5846618" y="2366166"/>
            <a:ext cx="1652605" cy="236860"/>
          </a:xfrm>
          <a:prstGeom prst="rect">
            <a:avLst/>
          </a:prstGeom>
          <a:noFill/>
          <a:ln>
            <a:noFill/>
          </a:ln>
          <a:effectLst>
            <a:prstShdw prst="shdw17" dist="17961" dir="13500000">
              <a:srgbClr val="4D4D4D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 sz="2400">
                <a:solidFill>
                  <a:srgbClr val="4D4D4D"/>
                </a:solidFill>
                <a:latin typeface="Life L2" panose="02020602060305020304" pitchFamily="18" charset="-1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D4D4D"/>
                </a:solidFill>
                <a:latin typeface="Life L2" panose="02020602060305020304" pitchFamily="18" charset="-18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>
                <a:solidFill>
                  <a:srgbClr val="4D4D4D"/>
                </a:solidFill>
                <a:latin typeface="Life L2" panose="02020602060305020304" pitchFamily="18" charset="-18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Life L2" panose="02020602060305020304" pitchFamily="18" charset="-18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r-HR" altLang="sr-Latn-RS" sz="1350" b="1" dirty="0">
                <a:solidFill>
                  <a:schemeClr val="tx1"/>
                </a:solidFill>
                <a:latin typeface="+mn-lt"/>
              </a:rPr>
              <a:t>Krediti i predujmovi</a:t>
            </a:r>
            <a:endParaRPr lang="pt-BR" altLang="sr-Latn-RS" sz="135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0958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66777-559C-41C4-AEA7-7444B2570E23}" type="slidenum">
              <a:rPr lang="hr-HR" smtClean="0"/>
              <a:t>73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BANKOVNI SUSTAV</a:t>
            </a:r>
          </a:p>
        </p:txBody>
      </p:sp>
      <p:sp>
        <p:nvSpPr>
          <p:cNvPr id="16" name="Rectangle 6"/>
          <p:cNvSpPr>
            <a:spLocks noGrp="1" noChangeArrowheads="1"/>
          </p:cNvSpPr>
          <p:nvPr>
            <p:ph type="body" sz="quarter" idx="14"/>
          </p:nvPr>
        </p:nvSpPr>
        <p:spPr bwMode="auto">
          <a:xfrm>
            <a:off x="5846618" y="2732336"/>
            <a:ext cx="2578408" cy="690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 sz="2400">
                <a:solidFill>
                  <a:srgbClr val="4D4D4D"/>
                </a:solidFill>
                <a:latin typeface="Life L2" panose="02020602060305020304" pitchFamily="18" charset="-1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D4D4D"/>
                </a:solidFill>
                <a:latin typeface="Life L2" panose="02020602060305020304" pitchFamily="18" charset="-18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>
                <a:solidFill>
                  <a:srgbClr val="4D4D4D"/>
                </a:solidFill>
                <a:latin typeface="Life L2" panose="02020602060305020304" pitchFamily="18" charset="-18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Life L2" panose="02020602060305020304" pitchFamily="18" charset="-18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* </a:t>
            </a:r>
            <a:r>
              <a:rPr lang="pl-PL" altLang="sr-Latn-RS" sz="800" dirty="0" err="1">
                <a:solidFill>
                  <a:schemeClr val="tx1"/>
                </a:solidFill>
                <a:latin typeface="+mn-lt"/>
              </a:rPr>
              <a:t>Revidirana</a:t>
            </a: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 </a:t>
            </a:r>
            <a:r>
              <a:rPr lang="pl-PL" altLang="sr-Latn-RS" sz="800" err="1">
                <a:solidFill>
                  <a:schemeClr val="tx1"/>
                </a:solidFill>
                <a:latin typeface="+mn-lt"/>
              </a:rPr>
              <a:t>nekonsolidirana</a:t>
            </a:r>
            <a:r>
              <a:rPr lang="pl-PL" altLang="sr-Latn-RS" sz="800">
                <a:solidFill>
                  <a:schemeClr val="tx1"/>
                </a:solidFill>
                <a:latin typeface="+mn-lt"/>
              </a:rPr>
              <a:t> izvješća</a:t>
            </a:r>
            <a:endParaRPr lang="pl-PL" altLang="sr-Latn-RS" sz="800" dirty="0">
              <a:solidFill>
                <a:schemeClr val="tx1"/>
              </a:solidFill>
              <a:latin typeface="+mn-lt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pl-PL" altLang="sr-Latn-RS" sz="800" dirty="0" err="1">
                <a:solidFill>
                  <a:schemeClr val="tx1"/>
                </a:solidFill>
                <a:latin typeface="+mn-lt"/>
              </a:rPr>
              <a:t>Napomena</a:t>
            </a: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: </a:t>
            </a:r>
            <a:r>
              <a:rPr lang="pl-PL" altLang="sr-Latn-RS" sz="800" dirty="0" err="1">
                <a:solidFill>
                  <a:schemeClr val="tx1"/>
                </a:solidFill>
                <a:latin typeface="+mn-lt"/>
              </a:rPr>
              <a:t>Podaci</a:t>
            </a: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 </a:t>
            </a:r>
            <a:r>
              <a:rPr lang="pl-PL" altLang="sr-Latn-RS" sz="800" dirty="0" err="1">
                <a:solidFill>
                  <a:schemeClr val="tx1"/>
                </a:solidFill>
                <a:latin typeface="+mn-lt"/>
              </a:rPr>
              <a:t>se</a:t>
            </a: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 </a:t>
            </a:r>
            <a:r>
              <a:rPr lang="pl-PL" altLang="sr-Latn-RS" sz="800" dirty="0" err="1">
                <a:solidFill>
                  <a:schemeClr val="tx1"/>
                </a:solidFill>
                <a:latin typeface="+mn-lt"/>
              </a:rPr>
              <a:t>odnose</a:t>
            </a: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 na </a:t>
            </a:r>
            <a:r>
              <a:rPr lang="pl-PL" altLang="sr-Latn-RS" sz="800" dirty="0" err="1">
                <a:solidFill>
                  <a:schemeClr val="tx1"/>
                </a:solidFill>
                <a:latin typeface="+mn-lt"/>
              </a:rPr>
              <a:t>nekonsolidirana</a:t>
            </a: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 </a:t>
            </a:r>
            <a:r>
              <a:rPr lang="pl-PL" altLang="sr-Latn-RS" sz="800" dirty="0" err="1">
                <a:solidFill>
                  <a:schemeClr val="tx1"/>
                </a:solidFill>
                <a:latin typeface="+mn-lt"/>
              </a:rPr>
              <a:t>privremena</a:t>
            </a: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 </a:t>
            </a:r>
            <a:r>
              <a:rPr lang="pl-PL" altLang="sr-Latn-RS" sz="800" dirty="0" err="1">
                <a:solidFill>
                  <a:schemeClr val="tx1"/>
                </a:solidFill>
                <a:latin typeface="+mn-lt"/>
              </a:rPr>
              <a:t>izvješća</a:t>
            </a: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, a </a:t>
            </a:r>
            <a:r>
              <a:rPr lang="pl-PL" altLang="sr-Latn-RS" sz="800" dirty="0" err="1">
                <a:solidFill>
                  <a:schemeClr val="tx1"/>
                </a:solidFill>
                <a:latin typeface="+mn-lt"/>
              </a:rPr>
              <a:t>podaci</a:t>
            </a: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 </a:t>
            </a:r>
            <a:r>
              <a:rPr lang="pl-PL" altLang="sr-Latn-RS" sz="800" dirty="0" err="1">
                <a:solidFill>
                  <a:schemeClr val="tx1"/>
                </a:solidFill>
                <a:latin typeface="+mn-lt"/>
              </a:rPr>
              <a:t>označeni</a:t>
            </a: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 </a:t>
            </a:r>
            <a:r>
              <a:rPr lang="pl-PL" altLang="sr-Latn-RS" sz="800" dirty="0" err="1">
                <a:solidFill>
                  <a:schemeClr val="tx1"/>
                </a:solidFill>
                <a:latin typeface="+mn-lt"/>
              </a:rPr>
              <a:t>zvjezdicom</a:t>
            </a: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 na </a:t>
            </a:r>
            <a:r>
              <a:rPr lang="pl-PL" altLang="sr-Latn-RS" sz="800" dirty="0" err="1">
                <a:solidFill>
                  <a:schemeClr val="tx1"/>
                </a:solidFill>
                <a:latin typeface="+mn-lt"/>
              </a:rPr>
              <a:t>revidirana</a:t>
            </a: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 </a:t>
            </a:r>
            <a:r>
              <a:rPr lang="pl-PL" altLang="sr-Latn-RS" sz="800" dirty="0" err="1">
                <a:solidFill>
                  <a:schemeClr val="tx1"/>
                </a:solidFill>
                <a:latin typeface="+mn-lt"/>
              </a:rPr>
              <a:t>nekonsolidirana</a:t>
            </a: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 </a:t>
            </a:r>
            <a:r>
              <a:rPr lang="pl-PL" altLang="sr-Latn-RS" sz="800" dirty="0" err="1">
                <a:solidFill>
                  <a:schemeClr val="tx1"/>
                </a:solidFill>
                <a:latin typeface="+mn-lt"/>
              </a:rPr>
              <a:t>izvješća</a:t>
            </a: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sr-Latn-RS" sz="800" dirty="0">
                <a:solidFill>
                  <a:schemeClr val="tx1"/>
                </a:solidFill>
                <a:latin typeface="+mn-lt"/>
              </a:rPr>
              <a:t>Izvor: HNB</a:t>
            </a:r>
          </a:p>
        </p:txBody>
      </p:sp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sr-Latn-RS" dirty="0" err="1"/>
              <a:t>Koeficijent</a:t>
            </a:r>
            <a:r>
              <a:rPr lang="pt-BR" altLang="sr-Latn-RS" dirty="0"/>
              <a:t> </a:t>
            </a:r>
            <a:r>
              <a:rPr lang="pt-BR" altLang="sr-Latn-RS" dirty="0" err="1"/>
              <a:t>likvidnosne</a:t>
            </a:r>
            <a:r>
              <a:rPr lang="pt-BR" altLang="sr-Latn-RS" dirty="0"/>
              <a:t> </a:t>
            </a:r>
            <a:r>
              <a:rPr lang="pt-BR" altLang="sr-Latn-RS" dirty="0" err="1"/>
              <a:t>pokrivenosti</a:t>
            </a:r>
            <a:r>
              <a:rPr lang="pt-BR" altLang="sr-Latn-RS" dirty="0"/>
              <a:t> (</a:t>
            </a:r>
            <a:r>
              <a:rPr lang="pt-BR" altLang="sr-Latn-RS" dirty="0" err="1"/>
              <a:t>LCR</a:t>
            </a:r>
            <a:r>
              <a:rPr lang="pt-BR" altLang="sr-Latn-RS" dirty="0"/>
              <a:t>)</a:t>
            </a:r>
            <a:endParaRPr lang="hr-HR" altLang="sr-Latn-RS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BCEF475E-2FBA-47AA-8675-716678F79840}"/>
              </a:ext>
            </a:extLst>
          </p:cNvPr>
          <p:cNvPicPr/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9138" y="1210332"/>
            <a:ext cx="4962525" cy="323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80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broja slajd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66777-559C-41C4-AEA7-7444B2570E23}" type="slidenum">
              <a:rPr lang="hr-HR" smtClean="0"/>
              <a:t>8</a:t>
            </a:fld>
            <a:endParaRPr lang="hr-HR"/>
          </a:p>
        </p:txBody>
      </p:sp>
      <p:sp>
        <p:nvSpPr>
          <p:cNvPr id="7" name="Rezervirano mjesto podnožj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REALNI SEKTOR</a:t>
            </a:r>
          </a:p>
        </p:txBody>
      </p:sp>
      <p:sp>
        <p:nvSpPr>
          <p:cNvPr id="16" name="Text Box 7"/>
          <p:cNvSpPr txBox="1">
            <a:spLocks noGrp="1" noChangeArrowheads="1"/>
          </p:cNvSpPr>
          <p:nvPr>
            <p:ph type="body" sz="quarter" idx="14"/>
          </p:nvPr>
        </p:nvSpPr>
        <p:spPr bwMode="auto">
          <a:xfrm>
            <a:off x="719138" y="4174836"/>
            <a:ext cx="4951989" cy="268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 sz="2400">
                <a:solidFill>
                  <a:srgbClr val="4D4D4D"/>
                </a:solidFill>
                <a:latin typeface="Life L2" panose="02020602060305020304" pitchFamily="18" charset="-1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D4D4D"/>
                </a:solidFill>
                <a:latin typeface="Life L2" panose="02020602060305020304" pitchFamily="18" charset="-18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>
                <a:solidFill>
                  <a:srgbClr val="4D4D4D"/>
                </a:solidFill>
                <a:latin typeface="Life L2" panose="02020602060305020304" pitchFamily="18" charset="-18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Life L2" panose="02020602060305020304" pitchFamily="18" charset="-18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pl-PL" altLang="sr-Latn-R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Napomena: Podaci se odnose na prva dva tromjesečja 2022.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hr-HR" altLang="sr-Latn-R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Izvor: </a:t>
            </a:r>
            <a:r>
              <a:rPr lang="hr-HR" altLang="sr-Latn-RS" sz="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DZS</a:t>
            </a:r>
            <a:endParaRPr lang="hr-HR" altLang="sr-Latn-RS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19138" y="533257"/>
            <a:ext cx="7700962" cy="321627"/>
          </a:xfrm>
        </p:spPr>
        <p:txBody>
          <a:bodyPr/>
          <a:lstStyle/>
          <a:p>
            <a:pPr eaLnBrk="1" hangingPunct="1"/>
            <a:r>
              <a:rPr lang="pl-PL" altLang="sr-Latn-RS" dirty="0"/>
              <a:t>Struktura bruto dodane </a:t>
            </a:r>
            <a:r>
              <a:rPr lang="pl-PL" altLang="sr-Latn-RS" dirty="0" err="1"/>
              <a:t>vrijednosti</a:t>
            </a:r>
            <a:endParaRPr lang="hr-HR" altLang="sr-Latn-RS" sz="2100" dirty="0">
              <a:solidFill>
                <a:schemeClr val="tx1"/>
              </a:solidFill>
            </a:endParaRPr>
          </a:p>
        </p:txBody>
      </p:sp>
      <p:sp>
        <p:nvSpPr>
          <p:cNvPr id="26" name="Rezervirano mjesto teksta 25"/>
          <p:cNvSpPr>
            <a:spLocks noGrp="1"/>
          </p:cNvSpPr>
          <p:nvPr>
            <p:ph type="body" idx="16"/>
          </p:nvPr>
        </p:nvSpPr>
        <p:spPr>
          <a:xfrm>
            <a:off x="720000" y="976924"/>
            <a:ext cx="7700100" cy="233910"/>
          </a:xfrm>
        </p:spPr>
        <p:txBody>
          <a:bodyPr/>
          <a:lstStyle/>
          <a:p>
            <a:r>
              <a:rPr lang="pl-PL" altLang="sr-Latn-RS" dirty="0"/>
              <a:t>u tekućim cijenama</a:t>
            </a:r>
            <a:r>
              <a:rPr lang="pl-PL" altLang="sr-Latn-RS"/>
              <a:t>, 2022.</a:t>
            </a:r>
            <a:endParaRPr lang="hr-HR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0C351BD9-FF4A-4DE2-92CB-75B0486DE56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20725" y="1363663"/>
            <a:ext cx="4318000" cy="2743200"/>
          </a:xfrm>
          <a:prstGeom prst="rect">
            <a:avLst/>
          </a:prstGeom>
        </p:spPr>
      </p:pic>
      <p:pic>
        <p:nvPicPr>
          <p:cNvPr id="33" name="Slika 4"/>
          <p:cNvPicPr>
            <a:picLocks noGrp="1" noChangeAspect="1"/>
          </p:cNvPicPr>
          <p:nvPr>
            <p:ph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039"/>
          <a:stretch>
            <a:fillRect/>
          </a:stretch>
        </p:blipFill>
        <p:spPr bwMode="auto">
          <a:xfrm>
            <a:off x="5021263" y="1332874"/>
            <a:ext cx="3398837" cy="3349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504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66777-559C-41C4-AEA7-7444B2570E23}" type="slidenum">
              <a:rPr lang="hr-HR" smtClean="0"/>
              <a:t>9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REALNI SEKTOR</a:t>
            </a:r>
          </a:p>
        </p:txBody>
      </p:sp>
      <p:sp>
        <p:nvSpPr>
          <p:cNvPr id="10" name="Text Box 7"/>
          <p:cNvSpPr txBox="1">
            <a:spLocks noGrp="1" noChangeArrowheads="1"/>
          </p:cNvSpPr>
          <p:nvPr>
            <p:ph type="body" sz="quarter" idx="14"/>
          </p:nvPr>
        </p:nvSpPr>
        <p:spPr bwMode="auto">
          <a:xfrm>
            <a:off x="1942592" y="4153911"/>
            <a:ext cx="2578408" cy="409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 sz="2400">
                <a:solidFill>
                  <a:srgbClr val="4D4D4D"/>
                </a:solidFill>
                <a:latin typeface="Life L2" panose="02020602060305020304" pitchFamily="18" charset="-1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D4D4D"/>
                </a:solidFill>
                <a:latin typeface="Life L2" panose="02020602060305020304" pitchFamily="18" charset="-18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p"/>
              <a:defRPr>
                <a:solidFill>
                  <a:srgbClr val="4D4D4D"/>
                </a:solidFill>
                <a:latin typeface="Life L2" panose="02020602060305020304" pitchFamily="18" charset="-18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Life L2" panose="02020602060305020304" pitchFamily="18" charset="-18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4D4D4D"/>
                </a:solidFill>
                <a:latin typeface="Life L2" panose="02020602060305020304" pitchFamily="18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r-HR" altLang="sr-Latn-RS" sz="800" dirty="0">
              <a:solidFill>
                <a:schemeClr val="tx1"/>
              </a:solidFill>
              <a:latin typeface="+mj-lt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pl-PL" altLang="sr-Latn-RS" sz="800" dirty="0">
                <a:solidFill>
                  <a:schemeClr val="tx1"/>
                </a:solidFill>
                <a:latin typeface="+mj-lt"/>
              </a:rPr>
              <a:t>*Podaci se odnose na prva dva tromjesečja 2022.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hr-HR" altLang="sr-Latn-RS" sz="800" dirty="0">
                <a:solidFill>
                  <a:schemeClr val="tx1"/>
                </a:solidFill>
                <a:latin typeface="+mj-lt"/>
              </a:rPr>
              <a:t>Izvor: </a:t>
            </a:r>
            <a:r>
              <a:rPr lang="hr-HR" altLang="sr-Latn-RS" sz="800" dirty="0" err="1">
                <a:solidFill>
                  <a:schemeClr val="tx1"/>
                </a:solidFill>
                <a:latin typeface="+mj-lt"/>
              </a:rPr>
              <a:t>DZS</a:t>
            </a:r>
            <a:endParaRPr lang="hr-HR" altLang="sr-Latn-RS" sz="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sr-Latn-RS" dirty="0"/>
              <a:t>Doprinosi domaće i neto </a:t>
            </a:r>
            <a:r>
              <a:rPr lang="pl-PL" altLang="sr-Latn-RS" dirty="0" err="1"/>
              <a:t>inozemne</a:t>
            </a:r>
            <a:r>
              <a:rPr lang="pl-PL" altLang="sr-Latn-RS" dirty="0"/>
              <a:t> </a:t>
            </a:r>
            <a:r>
              <a:rPr lang="pl-PL" altLang="sr-Latn-RS" dirty="0" err="1"/>
              <a:t>potražnje</a:t>
            </a:r>
            <a:r>
              <a:rPr lang="pl-PL" altLang="sr-Latn-RS" dirty="0"/>
              <a:t> rastu BDP-a</a:t>
            </a:r>
            <a:endParaRPr lang="hr-HR" altLang="sr-Latn-RS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672B6E8F-C5F9-44CE-8682-DCA75B637916}"/>
              </a:ext>
            </a:extLst>
          </p:cNvPr>
          <p:cNvPicPr/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44675" y="1193800"/>
            <a:ext cx="4945063" cy="303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42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HNB-theme-2018-arial">
  <a:themeElements>
    <a:clrScheme name="HNB-theme-color">
      <a:dk1>
        <a:srgbClr val="424242"/>
      </a:dk1>
      <a:lt1>
        <a:srgbClr val="FFFFFF"/>
      </a:lt1>
      <a:dk2>
        <a:srgbClr val="3F3F3F"/>
      </a:dk2>
      <a:lt2>
        <a:srgbClr val="F2F2F2"/>
      </a:lt2>
      <a:accent1>
        <a:srgbClr val="C00000"/>
      </a:accent1>
      <a:accent2>
        <a:srgbClr val="A3A3E0"/>
      </a:accent2>
      <a:accent3>
        <a:srgbClr val="7575D1"/>
      </a:accent3>
      <a:accent4>
        <a:srgbClr val="FFC000"/>
      </a:accent4>
      <a:accent5>
        <a:srgbClr val="FF6566"/>
      </a:accent5>
      <a:accent6>
        <a:srgbClr val="FFFF00"/>
      </a:accent6>
      <a:hlink>
        <a:srgbClr val="FF0000"/>
      </a:hlink>
      <a:folHlink>
        <a:srgbClr val="7575D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HNB-prezentacija-predlozak-16-9-arial.pptx [Samo za čitanje]" id="{B287E035-BF8C-44AE-B738-B4C250577F9F}" vid="{10C9A163-6E65-4C68-B051-8FEC9D3E0D13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HNB-prezentacija-predlozak-arial</Template>
  <TotalTime>12757</TotalTime>
  <Words>2561</Words>
  <Application>Microsoft Office PowerPoint</Application>
  <PresentationFormat>Prikaz na zaslonu (16:9)</PresentationFormat>
  <Paragraphs>487</Paragraphs>
  <Slides>73</Slides>
  <Notes>72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73</vt:i4>
      </vt:variant>
    </vt:vector>
  </HeadingPairs>
  <TitlesOfParts>
    <vt:vector size="78" baseType="lpstr">
      <vt:lpstr>Arial</vt:lpstr>
      <vt:lpstr>Calibri</vt:lpstr>
      <vt:lpstr>Segoe UI</vt:lpstr>
      <vt:lpstr>Wingdings</vt:lpstr>
      <vt:lpstr>HNB-theme-2018-arial</vt:lpstr>
      <vt:lpstr>Standardni prezentacijski format</vt:lpstr>
      <vt:lpstr>Sadržaj</vt:lpstr>
      <vt:lpstr>Ciljevi i zadaci središnje banke</vt:lpstr>
      <vt:lpstr>Nezavisnost središnje banke</vt:lpstr>
      <vt:lpstr>Organigram HNB-a</vt:lpstr>
      <vt:lpstr>Realni sektor</vt:lpstr>
      <vt:lpstr>Stope promjene realnog BDP-a</vt:lpstr>
      <vt:lpstr>Struktura bruto dodane vrijednosti</vt:lpstr>
      <vt:lpstr>Doprinosi domaće i neto inozemne potražnje rastu BDP-a</vt:lpstr>
      <vt:lpstr>Stopa nezaposlenosti</vt:lpstr>
      <vt:lpstr>Nominalne i realne neto plaće</vt:lpstr>
      <vt:lpstr>Prosječna mjesečna naknada po zaposlenom u gospodarstvu za 2021.</vt:lpstr>
      <vt:lpstr>Bruto dodana vrijednost u industriji po zaposlenom</vt:lpstr>
      <vt:lpstr>Inflacija</vt:lpstr>
      <vt:lpstr>Usporedba inflacije u Hrvatskoj, europodručju i odabranim zemljama</vt:lpstr>
      <vt:lpstr>Prihodi i rashodi konsolidirane opće države</vt:lpstr>
      <vt:lpstr>Saldo konsolidirane opće države </vt:lpstr>
      <vt:lpstr>Dug opće države </vt:lpstr>
      <vt:lpstr>Monetarna politika</vt:lpstr>
      <vt:lpstr>Devizne intervencije i tečaj</vt:lpstr>
      <vt:lpstr>Kretanje tečaja prije intervencije HNB-a i iznos intervencije, 2015. – 2022.</vt:lpstr>
      <vt:lpstr>Kreiranje i povlačenje primarnog novca</vt:lpstr>
      <vt:lpstr>Obvezne pričuve i minimalna devizna likvidnost</vt:lpstr>
      <vt:lpstr>Višak likvidnosti i prekonoćna kamatna stopa </vt:lpstr>
      <vt:lpstr>Primarni novac M0</vt:lpstr>
      <vt:lpstr>Međunarodne pričuve HNB-a i novčana masa</vt:lpstr>
      <vt:lpstr>Aktiva drugih monetarnih financijskih institucija</vt:lpstr>
      <vt:lpstr>Plasmani ostalim domaćim sektorima (isključujući državu)</vt:lpstr>
      <vt:lpstr>Krediti drugih monetarnih financijskih institucija</vt:lpstr>
      <vt:lpstr>Struktura kredita stanovništvu</vt:lpstr>
      <vt:lpstr>Valutna struktura plasmana drugih monetarnih financijskih institucija</vt:lpstr>
      <vt:lpstr>Monetarni agregat M4</vt:lpstr>
      <vt:lpstr>Euroizacija</vt:lpstr>
      <vt:lpstr>Prosječne aktivne kamatne stope banaka</vt:lpstr>
      <vt:lpstr>Prosječne pasivne kamatne stope banaka</vt:lpstr>
      <vt:lpstr>Razlika između kamatnih stopa na kredite i depozite</vt:lpstr>
      <vt:lpstr>Prinosi na trezorske zapise i na kunsku obveznicu RH</vt:lpstr>
      <vt:lpstr>Obveznice na Zagrebačkoj burzi</vt:lpstr>
      <vt:lpstr>Platna bilanca  i tečaj</vt:lpstr>
      <vt:lpstr>Tečajna politika</vt:lpstr>
      <vt:lpstr>Devizno tržište</vt:lpstr>
      <vt:lpstr>Saldo tekućeg i kapitalnog računa i FDI obveze</vt:lpstr>
      <vt:lpstr>Struktura tekućeg i kapitalnog računa platne bilance</vt:lpstr>
      <vt:lpstr>Saldo tekućeg i kapitalnog računa po zemljama, 2021. </vt:lpstr>
      <vt:lpstr>Nominalni dnevni tečaj kune prema euru, američkom dolaru i švicarskome franku</vt:lpstr>
      <vt:lpstr>Indeks nominalnog i realnog efektivnog tečaja kune</vt:lpstr>
      <vt:lpstr>Indeks realnoga efektivnog tečaja uz potrošačke cijene</vt:lpstr>
      <vt:lpstr>Robna razmjena </vt:lpstr>
      <vt:lpstr>Bruto inozemni dug RH prema sektoru dužnika</vt:lpstr>
      <vt:lpstr>Bruto inozemni dug RH prema sektoru kreditora</vt:lpstr>
      <vt:lpstr>Projekcija otplate glavnica i kamata</vt:lpstr>
      <vt:lpstr>Međunarodne pričuve u EUR i u mjesecima uvoza robe i usluga</vt:lpstr>
      <vt:lpstr>Pokazatelji inozemne zaduženosti</vt:lpstr>
      <vt:lpstr>Pokazatelji inozemne zaduženosti po zemljama u 2021.</vt:lpstr>
      <vt:lpstr>Inozemna izravna ulaganja, obveze</vt:lpstr>
      <vt:lpstr>Inozemna izravna ulaganja, obveze po zemljama porijekla</vt:lpstr>
      <vt:lpstr>Inozemna izravna ulaganja, obveze</vt:lpstr>
      <vt:lpstr>Inozemna izravna ulaganja, obveze</vt:lpstr>
      <vt:lpstr>Inozemna izravna ulaganja, obveze</vt:lpstr>
      <vt:lpstr>Inozemna izravna ulaganja, obveze</vt:lpstr>
      <vt:lpstr>Bankovni sustav</vt:lpstr>
      <vt:lpstr>Ukupna imovina kreditnih institucija</vt:lpstr>
      <vt:lpstr>Broj kreditnih institucija</vt:lpstr>
      <vt:lpstr>Vlasnička struktura kreditnih institucija</vt:lpstr>
      <vt:lpstr>Vlasnička struktura kreditnih institucija</vt:lpstr>
      <vt:lpstr>Pokazatelji koncentracije imovine kreditnih institucija</vt:lpstr>
      <vt:lpstr>Broj zaposlenika u kreditnim institucijama</vt:lpstr>
      <vt:lpstr>Prinos na imovinu (ROA) i prinos na kapital (ROE)</vt:lpstr>
      <vt:lpstr>Pokazatelj troškovne efikasnosti (CIR)</vt:lpstr>
      <vt:lpstr>Stopa ukupnoga kapitala i omjer financijske poluge</vt:lpstr>
      <vt:lpstr>Kvaliteta izloženosti</vt:lpstr>
      <vt:lpstr>Sektorska distribucija danih kredita (bruto)  na dan 30. lipnja 2022.</vt:lpstr>
      <vt:lpstr>Koeficijent likvidnosne pokrivenosti (LCR)</vt:lpstr>
    </vt:vector>
  </TitlesOfParts>
  <Company>HNB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Standardni prezentacijski format</dc:title>
  <dc:creator>Vjekoslav Gjergja</dc:creator>
  <cp:lastModifiedBy>Nevena Jerak Muravec</cp:lastModifiedBy>
  <cp:revision>412</cp:revision>
  <dcterms:created xsi:type="dcterms:W3CDTF">2021-03-15T11:48:12Z</dcterms:created>
  <dcterms:modified xsi:type="dcterms:W3CDTF">2022-11-07T12:36:00Z</dcterms:modified>
</cp:coreProperties>
</file>